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4"/>
  </p:notesMasterIdLst>
  <p:sldIdLst>
    <p:sldId id="256" r:id="rId2"/>
    <p:sldId id="257" r:id="rId3"/>
    <p:sldId id="266" r:id="rId4"/>
    <p:sldId id="270" r:id="rId5"/>
    <p:sldId id="260" r:id="rId6"/>
    <p:sldId id="258" r:id="rId7"/>
    <p:sldId id="262" r:id="rId8"/>
    <p:sldId id="261" r:id="rId9"/>
    <p:sldId id="264" r:id="rId10"/>
    <p:sldId id="268" r:id="rId11"/>
    <p:sldId id="269" r:id="rId12"/>
    <p:sldId id="265" r:id="rId13"/>
  </p:sldIdLst>
  <p:sldSz cx="18288000" cy="10287000"/>
  <p:notesSz cx="6858000" cy="9144000"/>
  <p:embeddedFontLst>
    <p:embeddedFont>
      <p:font typeface="Avenir" panose="02000503020000020003" pitchFamily="2" charset="0"/>
      <p:regular r:id="rId15"/>
      <p:italic r:id="rId16"/>
    </p:embeddedFont>
    <p:embeddedFont>
      <p:font typeface="Calibri" panose="020F0502020204030204" pitchFamily="34" charset="0"/>
      <p:regular r:id="rId17"/>
      <p:bold r:id="rId18"/>
      <p:italic r:id="rId19"/>
      <p:boldItalic r:id="rId20"/>
    </p:embeddedFont>
    <p:embeddedFont>
      <p:font typeface="Telegraf" pitchFamily="2" charset="77"/>
      <p:regular r:id="rId21"/>
    </p:embeddedFont>
    <p:embeddedFont>
      <p:font typeface="Telegraf Bold" pitchFamily="2" charset="77"/>
      <p:regular r:id="rId22"/>
      <p:bold r:id="rId23"/>
    </p:embeddedFont>
    <p:embeddedFont>
      <p:font typeface="Telegraf Extra-Light" pitchFamily="2" charset="77"/>
      <p:regular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07" autoAdjust="0"/>
    <p:restoredTop sz="90204" autoAdjust="0"/>
  </p:normalViewPr>
  <p:slideViewPr>
    <p:cSldViewPr>
      <p:cViewPr varScale="1">
        <p:scale>
          <a:sx n="76" d="100"/>
          <a:sy n="76" d="100"/>
        </p:scale>
        <p:origin x="984" y="21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0.fntdata"/><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font" Target="fonts/font9.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font" Target="fonts/font8.fntdata"/><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CDA1296-9890-A140-8532-0329324AF472}" type="datetimeFigureOut">
              <a:rPr lang="en-US" smtClean="0"/>
              <a:t>8/29/24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397BE7A-716C-3A4E-B938-2D2B84354984}" type="slidenum">
              <a:rPr lang="en-US" smtClean="0"/>
              <a:t>‹#›</a:t>
            </a:fld>
            <a:endParaRPr lang="en-US"/>
          </a:p>
        </p:txBody>
      </p:sp>
    </p:spTree>
    <p:extLst>
      <p:ext uri="{BB962C8B-B14F-4D97-AF65-F5344CB8AC3E}">
        <p14:creationId xmlns:p14="http://schemas.microsoft.com/office/powerpoint/2010/main" val="7024359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lnSpc>
                <a:spcPts val="3344"/>
              </a:lnSpc>
            </a:pPr>
            <a:r>
              <a:rPr lang="en-US" sz="1200" u="none" strike="noStrike" dirty="0">
                <a:solidFill>
                  <a:srgbClr val="FFFFFF"/>
                </a:solidFill>
                <a:latin typeface="Telegraf"/>
              </a:rPr>
              <a:t>The purpose behind clustering road accident is to find inherent groups in the data based on similarities across factors like location, time, weather conditions and vehicle types.</a:t>
            </a:r>
          </a:p>
          <a:p>
            <a:pPr algn="l">
              <a:lnSpc>
                <a:spcPts val="3344"/>
              </a:lnSpc>
            </a:pPr>
            <a:r>
              <a:rPr lang="en-US" sz="1200" dirty="0">
                <a:solidFill>
                  <a:srgbClr val="FFFFFF"/>
                </a:solidFill>
                <a:latin typeface="Telegraf"/>
              </a:rPr>
              <a:t>This information can be valuable for a range of stakeholders-</a:t>
            </a:r>
          </a:p>
          <a:p>
            <a:pPr algn="l">
              <a:lnSpc>
                <a:spcPts val="3344"/>
              </a:lnSpc>
            </a:pPr>
            <a:endParaRPr lang="en-US" sz="1200" dirty="0">
              <a:solidFill>
                <a:srgbClr val="FFFFFF"/>
              </a:solidFill>
              <a:latin typeface="Telegraf"/>
            </a:endParaRPr>
          </a:p>
          <a:p>
            <a:pPr marL="342900" indent="-342900" algn="l">
              <a:lnSpc>
                <a:spcPts val="3344"/>
              </a:lnSpc>
              <a:buFont typeface="Arial" panose="020B0604020202020204" pitchFamily="34" charset="0"/>
              <a:buChar char="•"/>
            </a:pPr>
            <a:r>
              <a:rPr lang="en-US" sz="1200" u="none" strike="noStrike" dirty="0">
                <a:solidFill>
                  <a:srgbClr val="FFFFFF"/>
                </a:solidFill>
                <a:latin typeface="Telegraf"/>
              </a:rPr>
              <a:t>Safety M</a:t>
            </a:r>
            <a:r>
              <a:rPr lang="en-US" sz="1200" dirty="0">
                <a:solidFill>
                  <a:srgbClr val="FFFFFF"/>
                </a:solidFill>
                <a:latin typeface="Telegraf"/>
              </a:rPr>
              <a:t>easures and Resource Allocation</a:t>
            </a:r>
          </a:p>
          <a:p>
            <a:pPr marL="342900" indent="-342900" algn="l">
              <a:lnSpc>
                <a:spcPts val="3344"/>
              </a:lnSpc>
              <a:buFont typeface="Arial" panose="020B0604020202020204" pitchFamily="34" charset="0"/>
              <a:buChar char="•"/>
            </a:pPr>
            <a:r>
              <a:rPr lang="en-US" sz="1200" u="none" strike="noStrike" dirty="0">
                <a:solidFill>
                  <a:srgbClr val="FFFFFF"/>
                </a:solidFill>
                <a:latin typeface="Telegraf"/>
              </a:rPr>
              <a:t>Urban Planning and Infrastructure Development</a:t>
            </a:r>
          </a:p>
          <a:p>
            <a:pPr marL="342900" indent="-342900" algn="l">
              <a:lnSpc>
                <a:spcPts val="3344"/>
              </a:lnSpc>
              <a:buFont typeface="Arial" panose="020B0604020202020204" pitchFamily="34" charset="0"/>
              <a:buChar char="•"/>
            </a:pPr>
            <a:r>
              <a:rPr lang="en-US" sz="1200" dirty="0">
                <a:solidFill>
                  <a:srgbClr val="FFFFFF"/>
                </a:solidFill>
                <a:latin typeface="Telegraf"/>
              </a:rPr>
              <a:t>Policy Making</a:t>
            </a:r>
            <a:endParaRPr lang="en-US" sz="1200" u="none" strike="noStrike" dirty="0">
              <a:solidFill>
                <a:srgbClr val="FFFFFF"/>
              </a:solidFill>
              <a:latin typeface="Telegraf"/>
            </a:endParaRPr>
          </a:p>
          <a:p>
            <a:endParaRPr lang="en-US" dirty="0"/>
          </a:p>
          <a:p>
            <a:r>
              <a:rPr lang="en-US" dirty="0"/>
              <a:t>Things that we should work on-</a:t>
            </a:r>
          </a:p>
          <a:p>
            <a:r>
              <a:rPr lang="en-US" dirty="0">
                <a:solidFill>
                  <a:schemeClr val="bg1"/>
                </a:solidFill>
              </a:rPr>
              <a:t>How did you remove the missing values, which method did you use to remove the missing values?</a:t>
            </a:r>
          </a:p>
          <a:p>
            <a:endParaRPr lang="en-US" dirty="0">
              <a:solidFill>
                <a:schemeClr val="bg1"/>
              </a:solidFill>
            </a:endParaRPr>
          </a:p>
          <a:p>
            <a:r>
              <a:rPr lang="en-US" dirty="0">
                <a:solidFill>
                  <a:schemeClr val="bg1"/>
                </a:solidFill>
              </a:rPr>
              <a:t>Clustering output from the methods!</a:t>
            </a:r>
          </a:p>
          <a:p>
            <a:r>
              <a:rPr lang="en-US" dirty="0">
                <a:solidFill>
                  <a:schemeClr val="bg1"/>
                </a:solidFill>
              </a:rPr>
              <a:t>How did you remove the missing values, which method did you use to remove the missing values?</a:t>
            </a:r>
          </a:p>
          <a:p>
            <a:endParaRPr lang="en-US" dirty="0">
              <a:solidFill>
                <a:schemeClr val="bg1"/>
              </a:solidFill>
            </a:endParaRPr>
          </a:p>
          <a:p>
            <a:r>
              <a:rPr lang="en-US" dirty="0">
                <a:solidFill>
                  <a:schemeClr val="bg1"/>
                </a:solidFill>
              </a:rPr>
              <a:t>Clustering output from the methods!</a:t>
            </a:r>
          </a:p>
          <a:p>
            <a:endParaRPr lang="en-US" dirty="0"/>
          </a:p>
        </p:txBody>
      </p:sp>
      <p:sp>
        <p:nvSpPr>
          <p:cNvPr id="4" name="Slide Number Placeholder 3"/>
          <p:cNvSpPr>
            <a:spLocks noGrp="1"/>
          </p:cNvSpPr>
          <p:nvPr>
            <p:ph type="sldNum" sz="quarter" idx="5"/>
          </p:nvPr>
        </p:nvSpPr>
        <p:spPr/>
        <p:txBody>
          <a:bodyPr/>
          <a:lstStyle/>
          <a:p>
            <a:fld id="{E397BE7A-716C-3A4E-B938-2D2B84354984}" type="slidenum">
              <a:rPr lang="en-US" smtClean="0"/>
              <a:t>3</a:t>
            </a:fld>
            <a:endParaRPr lang="en-US"/>
          </a:p>
        </p:txBody>
      </p:sp>
    </p:spTree>
    <p:extLst>
      <p:ext uri="{BB962C8B-B14F-4D97-AF65-F5344CB8AC3E}">
        <p14:creationId xmlns:p14="http://schemas.microsoft.com/office/powerpoint/2010/main" val="10654294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97BE7A-716C-3A4E-B938-2D2B84354984}" type="slidenum">
              <a:rPr lang="en-US" smtClean="0"/>
              <a:t>5</a:t>
            </a:fld>
            <a:endParaRPr lang="en-US"/>
          </a:p>
        </p:txBody>
      </p:sp>
    </p:spTree>
    <p:extLst>
      <p:ext uri="{BB962C8B-B14F-4D97-AF65-F5344CB8AC3E}">
        <p14:creationId xmlns:p14="http://schemas.microsoft.com/office/powerpoint/2010/main" val="25904938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Other Observations from the Heat Map- </a:t>
            </a:r>
          </a:p>
          <a:p>
            <a:r>
              <a:rPr lang="en-US" dirty="0"/>
              <a:t>Diagonal- The diagonal from top-left shows a perfect positive correlation, as it is correlating each variable with itself.</a:t>
            </a:r>
          </a:p>
        </p:txBody>
      </p:sp>
      <p:sp>
        <p:nvSpPr>
          <p:cNvPr id="4" name="Slide Number Placeholder 3"/>
          <p:cNvSpPr>
            <a:spLocks noGrp="1"/>
          </p:cNvSpPr>
          <p:nvPr>
            <p:ph type="sldNum" sz="quarter" idx="5"/>
          </p:nvPr>
        </p:nvSpPr>
        <p:spPr/>
        <p:txBody>
          <a:bodyPr/>
          <a:lstStyle/>
          <a:p>
            <a:fld id="{E397BE7A-716C-3A4E-B938-2D2B84354984}" type="slidenum">
              <a:rPr lang="en-US" smtClean="0"/>
              <a:t>8</a:t>
            </a:fld>
            <a:endParaRPr lang="en-US"/>
          </a:p>
        </p:txBody>
      </p:sp>
    </p:spTree>
    <p:extLst>
      <p:ext uri="{BB962C8B-B14F-4D97-AF65-F5344CB8AC3E}">
        <p14:creationId xmlns:p14="http://schemas.microsoft.com/office/powerpoint/2010/main" val="4619784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accuracy we received from Hierarchical clustering is also quite low, model prediction for road accident is very poor. </a:t>
            </a:r>
          </a:p>
        </p:txBody>
      </p:sp>
      <p:sp>
        <p:nvSpPr>
          <p:cNvPr id="4" name="Slide Number Placeholder 3"/>
          <p:cNvSpPr>
            <a:spLocks noGrp="1"/>
          </p:cNvSpPr>
          <p:nvPr>
            <p:ph type="sldNum" sz="quarter" idx="5"/>
          </p:nvPr>
        </p:nvSpPr>
        <p:spPr/>
        <p:txBody>
          <a:bodyPr/>
          <a:lstStyle/>
          <a:p>
            <a:fld id="{E397BE7A-716C-3A4E-B938-2D2B84354984}" type="slidenum">
              <a:rPr lang="en-US" smtClean="0"/>
              <a:t>9</a:t>
            </a:fld>
            <a:endParaRPr lang="en-US"/>
          </a:p>
        </p:txBody>
      </p:sp>
    </p:spTree>
    <p:extLst>
      <p:ext uri="{BB962C8B-B14F-4D97-AF65-F5344CB8AC3E}">
        <p14:creationId xmlns:p14="http://schemas.microsoft.com/office/powerpoint/2010/main" val="37012271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8/29/24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8/29/24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8/29/24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8/29/24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8/29/24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8/29/24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8/29/24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8/29/24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8/29/24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8/29/24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8/29/24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8/29/24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6.sv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6.svg"/></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9.jpeg"/><Relationship Id="rId4" Type="http://schemas.openxmlformats.org/officeDocument/2006/relationships/image" Target="../media/image6.svg"/></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14.jpe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rgbClr val="055221">
                <a:alpha val="100000"/>
              </a:srgbClr>
            </a:gs>
            <a:gs pos="100000">
              <a:srgbClr val="000000">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rot="-8100000">
            <a:off x="-6421370" y="3183699"/>
            <a:ext cx="14900141" cy="17252795"/>
          </a:xfrm>
          <a:custGeom>
            <a:avLst/>
            <a:gdLst/>
            <a:ahLst/>
            <a:cxnLst/>
            <a:rect l="l" t="t" r="r" b="b"/>
            <a:pathLst>
              <a:path w="14900141" h="17252795">
                <a:moveTo>
                  <a:pt x="0" y="0"/>
                </a:moveTo>
                <a:lnTo>
                  <a:pt x="14900140" y="0"/>
                </a:lnTo>
                <a:lnTo>
                  <a:pt x="14900140" y="17252794"/>
                </a:lnTo>
                <a:lnTo>
                  <a:pt x="0" y="17252794"/>
                </a:lnTo>
                <a:lnTo>
                  <a:pt x="0" y="0"/>
                </a:lnTo>
                <a:close/>
              </a:path>
            </a:pathLst>
          </a:custGeom>
          <a:blipFill>
            <a:blip r:embed="rId2">
              <a:alphaModFix amt="64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TextBox 3"/>
          <p:cNvSpPr txBox="1"/>
          <p:nvPr/>
        </p:nvSpPr>
        <p:spPr>
          <a:xfrm>
            <a:off x="3359490" y="5257936"/>
            <a:ext cx="11569020" cy="841705"/>
          </a:xfrm>
          <a:prstGeom prst="rect">
            <a:avLst/>
          </a:prstGeom>
        </p:spPr>
        <p:txBody>
          <a:bodyPr lIns="0" tIns="0" rIns="0" bIns="0" rtlCol="0" anchor="t">
            <a:spAutoFit/>
          </a:bodyPr>
          <a:lstStyle/>
          <a:p>
            <a:pPr algn="ctr">
              <a:lnSpc>
                <a:spcPts val="6965"/>
              </a:lnSpc>
              <a:spcBef>
                <a:spcPct val="0"/>
              </a:spcBef>
            </a:pPr>
            <a:r>
              <a:rPr lang="en-US" sz="4975" dirty="0">
                <a:solidFill>
                  <a:srgbClr val="FFFFFF"/>
                </a:solidFill>
                <a:latin typeface="Telegraf Extra-Light"/>
              </a:rPr>
              <a:t>Fundamental of Machine Learning</a:t>
            </a:r>
          </a:p>
        </p:txBody>
      </p:sp>
      <p:sp>
        <p:nvSpPr>
          <p:cNvPr id="4" name="TextBox 4"/>
          <p:cNvSpPr txBox="1"/>
          <p:nvPr/>
        </p:nvSpPr>
        <p:spPr>
          <a:xfrm>
            <a:off x="2133601" y="3875298"/>
            <a:ext cx="14630400" cy="1347420"/>
          </a:xfrm>
          <a:prstGeom prst="rect">
            <a:avLst/>
          </a:prstGeom>
        </p:spPr>
        <p:txBody>
          <a:bodyPr wrap="square" lIns="0" tIns="0" rIns="0" bIns="0" rtlCol="0" anchor="t">
            <a:spAutoFit/>
          </a:bodyPr>
          <a:lstStyle/>
          <a:p>
            <a:pPr algn="ctr">
              <a:lnSpc>
                <a:spcPts val="11175"/>
              </a:lnSpc>
              <a:spcBef>
                <a:spcPct val="0"/>
              </a:spcBef>
            </a:pPr>
            <a:r>
              <a:rPr lang="en-US" sz="7982" dirty="0">
                <a:solidFill>
                  <a:srgbClr val="FFFFFF"/>
                </a:solidFill>
                <a:latin typeface="Telegraf Bold"/>
              </a:rPr>
              <a:t>CAR ACCIDENT DATASET</a:t>
            </a:r>
          </a:p>
        </p:txBody>
      </p:sp>
      <p:sp>
        <p:nvSpPr>
          <p:cNvPr id="5" name="TextBox 5"/>
          <p:cNvSpPr txBox="1"/>
          <p:nvPr/>
        </p:nvSpPr>
        <p:spPr>
          <a:xfrm>
            <a:off x="1028700" y="8880508"/>
            <a:ext cx="2596163" cy="337015"/>
          </a:xfrm>
          <a:prstGeom prst="rect">
            <a:avLst/>
          </a:prstGeom>
        </p:spPr>
        <p:txBody>
          <a:bodyPr lIns="0" tIns="0" rIns="0" bIns="0" rtlCol="0" anchor="t">
            <a:spAutoFit/>
          </a:bodyPr>
          <a:lstStyle/>
          <a:p>
            <a:pPr>
              <a:lnSpc>
                <a:spcPts val="2800"/>
              </a:lnSpc>
              <a:spcBef>
                <a:spcPct val="0"/>
              </a:spcBef>
            </a:pPr>
            <a:r>
              <a:rPr lang="en-US" sz="2000" dirty="0">
                <a:solidFill>
                  <a:srgbClr val="FFFFFF"/>
                </a:solidFill>
                <a:latin typeface="Telegraf"/>
              </a:rPr>
              <a:t>ROHITH RAVURI</a:t>
            </a:r>
          </a:p>
        </p:txBody>
      </p:sp>
      <p:sp>
        <p:nvSpPr>
          <p:cNvPr id="6" name="AutoShape 6"/>
          <p:cNvSpPr/>
          <p:nvPr/>
        </p:nvSpPr>
        <p:spPr>
          <a:xfrm>
            <a:off x="3993776" y="9088454"/>
            <a:ext cx="12173052" cy="0"/>
          </a:xfrm>
          <a:prstGeom prst="line">
            <a:avLst/>
          </a:prstGeom>
          <a:ln w="19050" cap="flat">
            <a:solidFill>
              <a:srgbClr val="FFFFFF"/>
            </a:solidFill>
            <a:prstDash val="solid"/>
            <a:headEnd type="none" w="sm" len="sm"/>
            <a:tailEnd type="none" w="sm" len="sm"/>
          </a:ln>
        </p:spPr>
        <p:txBody>
          <a:bodyPr/>
          <a:lstStyle/>
          <a:p>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31557AEF-B4B2-A01D-D405-BAA42C71BFB6}"/>
              </a:ext>
            </a:extLst>
          </p:cNvPr>
          <p:cNvGrpSpPr/>
          <p:nvPr/>
        </p:nvGrpSpPr>
        <p:grpSpPr>
          <a:xfrm>
            <a:off x="7358656" y="-23706"/>
            <a:ext cx="10929343" cy="10334412"/>
            <a:chOff x="0" y="0"/>
            <a:chExt cx="2651589" cy="2721820"/>
          </a:xfrm>
        </p:grpSpPr>
        <p:sp>
          <p:nvSpPr>
            <p:cNvPr id="3" name="Freeform 3">
              <a:extLst>
                <a:ext uri="{FF2B5EF4-FFF2-40B4-BE49-F238E27FC236}">
                  <a16:creationId xmlns:a16="http://schemas.microsoft.com/office/drawing/2014/main" id="{059788CB-BAAC-63FE-2599-82B0DDA12CFA}"/>
                </a:ext>
              </a:extLst>
            </p:cNvPr>
            <p:cNvSpPr/>
            <p:nvPr/>
          </p:nvSpPr>
          <p:spPr>
            <a:xfrm>
              <a:off x="0" y="0"/>
              <a:ext cx="2651590" cy="2721820"/>
            </a:xfrm>
            <a:custGeom>
              <a:avLst/>
              <a:gdLst/>
              <a:ahLst/>
              <a:cxnLst/>
              <a:rect l="l" t="t" r="r" b="b"/>
              <a:pathLst>
                <a:path w="2651590" h="2721820">
                  <a:moveTo>
                    <a:pt x="0" y="0"/>
                  </a:moveTo>
                  <a:lnTo>
                    <a:pt x="2651590" y="0"/>
                  </a:lnTo>
                  <a:lnTo>
                    <a:pt x="2651590" y="2721820"/>
                  </a:lnTo>
                  <a:lnTo>
                    <a:pt x="0" y="2721820"/>
                  </a:lnTo>
                  <a:close/>
                </a:path>
              </a:pathLst>
            </a:custGeom>
            <a:gradFill rotWithShape="1">
              <a:gsLst>
                <a:gs pos="0">
                  <a:srgbClr val="42A466">
                    <a:alpha val="100000"/>
                  </a:srgbClr>
                </a:gs>
                <a:gs pos="100000">
                  <a:srgbClr val="000000">
                    <a:alpha val="100000"/>
                  </a:srgbClr>
                </a:gs>
              </a:gsLst>
              <a:lin ang="2700000"/>
            </a:gradFill>
          </p:spPr>
          <p:txBody>
            <a:bodyPr/>
            <a:lstStyle/>
            <a:p>
              <a:endParaRPr lang="en-US" dirty="0"/>
            </a:p>
          </p:txBody>
        </p:sp>
        <p:sp>
          <p:nvSpPr>
            <p:cNvPr id="4" name="TextBox 4">
              <a:extLst>
                <a:ext uri="{FF2B5EF4-FFF2-40B4-BE49-F238E27FC236}">
                  <a16:creationId xmlns:a16="http://schemas.microsoft.com/office/drawing/2014/main" id="{311F661A-977E-2131-122E-CFA28B4D69BB}"/>
                </a:ext>
              </a:extLst>
            </p:cNvPr>
            <p:cNvSpPr txBox="1"/>
            <p:nvPr/>
          </p:nvSpPr>
          <p:spPr>
            <a:xfrm>
              <a:off x="0" y="-76200"/>
              <a:ext cx="2651589" cy="2798020"/>
            </a:xfrm>
            <a:prstGeom prst="rect">
              <a:avLst/>
            </a:prstGeom>
          </p:spPr>
          <p:txBody>
            <a:bodyPr lIns="50800" tIns="50800" rIns="50800" bIns="50800" rtlCol="0" anchor="ctr"/>
            <a:lstStyle/>
            <a:p>
              <a:pPr algn="ctr">
                <a:lnSpc>
                  <a:spcPts val="2800"/>
                </a:lnSpc>
              </a:pPr>
              <a:endParaRPr/>
            </a:p>
          </p:txBody>
        </p:sp>
      </p:grpSp>
      <p:sp>
        <p:nvSpPr>
          <p:cNvPr id="5" name="Freeform 7">
            <a:extLst>
              <a:ext uri="{FF2B5EF4-FFF2-40B4-BE49-F238E27FC236}">
                <a16:creationId xmlns:a16="http://schemas.microsoft.com/office/drawing/2014/main" id="{CE460E87-EE60-285D-5BB4-0DAD2C2F2D1A}"/>
              </a:ext>
            </a:extLst>
          </p:cNvPr>
          <p:cNvSpPr/>
          <p:nvPr/>
        </p:nvSpPr>
        <p:spPr>
          <a:xfrm>
            <a:off x="0" y="7124700"/>
            <a:ext cx="18288000" cy="3162300"/>
          </a:xfrm>
          <a:custGeom>
            <a:avLst/>
            <a:gdLst/>
            <a:ahLst/>
            <a:cxnLst/>
            <a:rect l="l" t="t" r="r" b="b"/>
            <a:pathLst>
              <a:path w="18288000" h="4121355">
                <a:moveTo>
                  <a:pt x="0" y="0"/>
                </a:moveTo>
                <a:lnTo>
                  <a:pt x="18288000" y="0"/>
                </a:lnTo>
                <a:lnTo>
                  <a:pt x="18288000" y="4121355"/>
                </a:lnTo>
                <a:lnTo>
                  <a:pt x="0" y="4121355"/>
                </a:lnTo>
                <a:lnTo>
                  <a:pt x="0" y="0"/>
                </a:lnTo>
                <a:close/>
              </a:path>
            </a:pathLst>
          </a:custGeom>
          <a:blipFill>
            <a:blip r:embed="rId2"/>
            <a:stretch>
              <a:fillRect t="-97820" b="-97820"/>
            </a:stretch>
          </a:blipFill>
        </p:spPr>
        <p:txBody>
          <a:bodyPr/>
          <a:lstStyle/>
          <a:p>
            <a:endParaRPr lang="en-US"/>
          </a:p>
        </p:txBody>
      </p:sp>
      <p:sp>
        <p:nvSpPr>
          <p:cNvPr id="7" name="TextBox 6">
            <a:extLst>
              <a:ext uri="{FF2B5EF4-FFF2-40B4-BE49-F238E27FC236}">
                <a16:creationId xmlns:a16="http://schemas.microsoft.com/office/drawing/2014/main" id="{789330E9-24FD-83BD-AF37-2674196A5BF4}"/>
              </a:ext>
            </a:extLst>
          </p:cNvPr>
          <p:cNvSpPr txBox="1"/>
          <p:nvPr/>
        </p:nvSpPr>
        <p:spPr>
          <a:xfrm>
            <a:off x="7924800" y="540382"/>
            <a:ext cx="10106534" cy="3693319"/>
          </a:xfrm>
          <a:prstGeom prst="rect">
            <a:avLst/>
          </a:prstGeom>
          <a:noFill/>
        </p:spPr>
        <p:txBody>
          <a:bodyPr wrap="square">
            <a:spAutoFit/>
          </a:bodyPr>
          <a:lstStyle/>
          <a:p>
            <a:pPr algn="l"/>
            <a:r>
              <a:rPr lang="en-IN" sz="1800" b="1" u="sng" dirty="0">
                <a:solidFill>
                  <a:schemeClr val="bg1"/>
                </a:solidFill>
                <a:effectLst/>
                <a:latin typeface="Avenir" panose="02000503020000020003" pitchFamily="2" charset="0"/>
              </a:rPr>
              <a:t>Cluster 0: “Clear Evenings, Dry Conditions”</a:t>
            </a:r>
          </a:p>
          <a:p>
            <a:pPr algn="l"/>
            <a:endParaRPr lang="en-IN" sz="1800" b="1" u="sng" dirty="0">
              <a:solidFill>
                <a:schemeClr val="bg1"/>
              </a:solidFill>
              <a:effectLst/>
              <a:latin typeface="Avenir" panose="02000503020000020003" pitchFamily="2" charset="0"/>
            </a:endParaRPr>
          </a:p>
          <a:p>
            <a:pPr algn="l">
              <a:buFont typeface="Arial" panose="020B0604020202020204" pitchFamily="34" charset="0"/>
              <a:buChar char="•"/>
            </a:pPr>
            <a:r>
              <a:rPr lang="en-IN" sz="1800" dirty="0">
                <a:solidFill>
                  <a:schemeClr val="bg1"/>
                </a:solidFill>
                <a:effectLst/>
                <a:latin typeface="Avenir" panose="02000503020000020003" pitchFamily="2" charset="0"/>
              </a:rPr>
              <a:t>Time Category: 'Evening' suggests the accidents occurred during peak traffic hours, when people typically commute back from work.</a:t>
            </a:r>
          </a:p>
          <a:p>
            <a:pPr algn="l">
              <a:buFont typeface="Arial" panose="020B0604020202020204" pitchFamily="34" charset="0"/>
              <a:buChar char="•"/>
            </a:pPr>
            <a:r>
              <a:rPr lang="en-IN" sz="1800" dirty="0">
                <a:solidFill>
                  <a:schemeClr val="bg1"/>
                </a:solidFill>
                <a:effectLst/>
                <a:latin typeface="Avenir" panose="02000503020000020003" pitchFamily="2" charset="0"/>
              </a:rPr>
              <a:t>Weather &amp; Road Conditions: 'Fine no high winds' and 'Dry' suggest good driving conditions, which might lead to driver complacency or overconfidence in vehicle control.</a:t>
            </a:r>
          </a:p>
          <a:p>
            <a:pPr algn="l">
              <a:buFont typeface="Arial" panose="020B0604020202020204" pitchFamily="34" charset="0"/>
              <a:buChar char="•"/>
            </a:pPr>
            <a:r>
              <a:rPr lang="en-IN" sz="1800" dirty="0">
                <a:solidFill>
                  <a:schemeClr val="bg1"/>
                </a:solidFill>
                <a:effectLst/>
                <a:latin typeface="Avenir" panose="02000503020000020003" pitchFamily="2" charset="0"/>
              </a:rPr>
              <a:t>Location: 'Birmingham' could indicate an urban environment with potentially heavy traffic and complex driving environments.</a:t>
            </a:r>
          </a:p>
          <a:p>
            <a:pPr algn="l">
              <a:buFont typeface="Arial" panose="020B0604020202020204" pitchFamily="34" charset="0"/>
              <a:buChar char="•"/>
            </a:pPr>
            <a:r>
              <a:rPr lang="en-IN" sz="1800" dirty="0">
                <a:solidFill>
                  <a:schemeClr val="bg1"/>
                </a:solidFill>
                <a:effectLst/>
                <a:latin typeface="Avenir" panose="02000503020000020003" pitchFamily="2" charset="0"/>
              </a:rPr>
              <a:t>Accident Severity: 'Slight' severity means the accidents were not severe, which could be due to lower speeds in urban traffic or effective safety measures already in place.</a:t>
            </a:r>
          </a:p>
          <a:p>
            <a:pPr algn="l">
              <a:buFont typeface="Arial" panose="020B0604020202020204" pitchFamily="34" charset="0"/>
              <a:buChar char="•"/>
            </a:pPr>
            <a:r>
              <a:rPr lang="en-IN" sz="1800" dirty="0">
                <a:solidFill>
                  <a:schemeClr val="bg1"/>
                </a:solidFill>
                <a:effectLst/>
                <a:latin typeface="Avenir" panose="02000503020000020003" pitchFamily="2" charset="0"/>
              </a:rPr>
              <a:t>Month: Occurring in June, a time of longer daylight hours in the UK, which typically sees an increase in after-work travel and leisure activities.</a:t>
            </a:r>
          </a:p>
          <a:p>
            <a:pPr algn="l">
              <a:buFont typeface="Arial" panose="020B0604020202020204" pitchFamily="34" charset="0"/>
              <a:buChar char="•"/>
            </a:pPr>
            <a:endParaRPr lang="en-IN" sz="1800" dirty="0">
              <a:solidFill>
                <a:schemeClr val="bg1"/>
              </a:solidFill>
              <a:latin typeface="Avenir" panose="02000503020000020003" pitchFamily="2" charset="0"/>
            </a:endParaRPr>
          </a:p>
        </p:txBody>
      </p:sp>
      <p:pic>
        <p:nvPicPr>
          <p:cNvPr id="8" name="Picture 7">
            <a:extLst>
              <a:ext uri="{FF2B5EF4-FFF2-40B4-BE49-F238E27FC236}">
                <a16:creationId xmlns:a16="http://schemas.microsoft.com/office/drawing/2014/main" id="{0D58CB7E-2FFC-5B13-1510-A153E9B3F7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00600" y="7864554"/>
            <a:ext cx="7848600" cy="1656168"/>
          </a:xfrm>
          <a:prstGeom prst="rect">
            <a:avLst/>
          </a:prstGeom>
        </p:spPr>
      </p:pic>
      <p:sp>
        <p:nvSpPr>
          <p:cNvPr id="10" name="TextBox 9">
            <a:extLst>
              <a:ext uri="{FF2B5EF4-FFF2-40B4-BE49-F238E27FC236}">
                <a16:creationId xmlns:a16="http://schemas.microsoft.com/office/drawing/2014/main" id="{35FDF39F-0481-3205-2546-D7A178EF01B3}"/>
              </a:ext>
            </a:extLst>
          </p:cNvPr>
          <p:cNvSpPr txBox="1"/>
          <p:nvPr/>
        </p:nvSpPr>
        <p:spPr>
          <a:xfrm>
            <a:off x="7924800" y="4257407"/>
            <a:ext cx="8763000" cy="2308324"/>
          </a:xfrm>
          <a:prstGeom prst="rect">
            <a:avLst/>
          </a:prstGeom>
          <a:noFill/>
        </p:spPr>
        <p:txBody>
          <a:bodyPr wrap="square">
            <a:spAutoFit/>
          </a:bodyPr>
          <a:lstStyle/>
          <a:p>
            <a:pPr algn="l"/>
            <a:r>
              <a:rPr lang="en-IN" sz="1800" u="sng" dirty="0">
                <a:solidFill>
                  <a:schemeClr val="bg1"/>
                </a:solidFill>
                <a:effectLst/>
                <a:latin typeface="Avenir" panose="02000503020000020003" pitchFamily="2" charset="0"/>
              </a:rPr>
              <a:t>Cluster 1: “Rainy Evenings, Wet Roads”</a:t>
            </a:r>
          </a:p>
          <a:p>
            <a:pPr algn="l"/>
            <a:endParaRPr lang="en-IN" sz="1800" u="sng" dirty="0">
              <a:solidFill>
                <a:schemeClr val="bg1"/>
              </a:solidFill>
              <a:effectLst/>
              <a:latin typeface="Avenir" panose="02000503020000020003" pitchFamily="2" charset="0"/>
            </a:endParaRPr>
          </a:p>
          <a:p>
            <a:pPr algn="l">
              <a:buFont typeface="Arial" panose="020B0604020202020204" pitchFamily="34" charset="0"/>
              <a:buChar char="•"/>
            </a:pPr>
            <a:r>
              <a:rPr lang="en-IN" sz="1800" dirty="0">
                <a:solidFill>
                  <a:schemeClr val="bg1"/>
                </a:solidFill>
                <a:effectLst/>
                <a:latin typeface="Avenir" panose="02000503020000020003" pitchFamily="2" charset="0"/>
              </a:rPr>
              <a:t>Weather &amp; Road Conditions: 'Raining no high winds' and 'Wet or damp' point to conditions that can significantly impact road safety due to reduced visibility and increased stopping distances.</a:t>
            </a:r>
          </a:p>
          <a:p>
            <a:pPr algn="l">
              <a:buFont typeface="Arial" panose="020B0604020202020204" pitchFamily="34" charset="0"/>
              <a:buChar char="•"/>
            </a:pPr>
            <a:r>
              <a:rPr lang="en-IN" sz="1800" dirty="0">
                <a:solidFill>
                  <a:schemeClr val="bg1"/>
                </a:solidFill>
                <a:effectLst/>
                <a:latin typeface="Avenir" panose="02000503020000020003" pitchFamily="2" charset="0"/>
              </a:rPr>
              <a:t>Month: November is a time when days are shorter and weather conditions can be poor due to the onset of winter, which can be challenging for drivers not yet accustomed to winter driving after the summer months.</a:t>
            </a:r>
          </a:p>
        </p:txBody>
      </p:sp>
      <p:sp>
        <p:nvSpPr>
          <p:cNvPr id="11" name="TextBox 5">
            <a:extLst>
              <a:ext uri="{FF2B5EF4-FFF2-40B4-BE49-F238E27FC236}">
                <a16:creationId xmlns:a16="http://schemas.microsoft.com/office/drawing/2014/main" id="{E5FE4A01-D275-C4F0-41D0-B256E09283D5}"/>
              </a:ext>
            </a:extLst>
          </p:cNvPr>
          <p:cNvSpPr txBox="1"/>
          <p:nvPr/>
        </p:nvSpPr>
        <p:spPr>
          <a:xfrm>
            <a:off x="1139515" y="3046392"/>
            <a:ext cx="5117726" cy="795089"/>
          </a:xfrm>
          <a:prstGeom prst="rect">
            <a:avLst/>
          </a:prstGeom>
        </p:spPr>
        <p:txBody>
          <a:bodyPr lIns="0" tIns="0" rIns="0" bIns="0" rtlCol="0" anchor="t">
            <a:spAutoFit/>
          </a:bodyPr>
          <a:lstStyle/>
          <a:p>
            <a:pPr>
              <a:lnSpc>
                <a:spcPts val="6214"/>
              </a:lnSpc>
            </a:pPr>
            <a:r>
              <a:rPr lang="en-US" sz="5499" dirty="0">
                <a:solidFill>
                  <a:schemeClr val="accent3">
                    <a:lumMod val="50000"/>
                  </a:schemeClr>
                </a:solidFill>
                <a:latin typeface="Telegraf Bold"/>
              </a:rPr>
              <a:t>Final Analysis </a:t>
            </a:r>
          </a:p>
        </p:txBody>
      </p:sp>
    </p:spTree>
    <p:extLst>
      <p:ext uri="{BB962C8B-B14F-4D97-AF65-F5344CB8AC3E}">
        <p14:creationId xmlns:p14="http://schemas.microsoft.com/office/powerpoint/2010/main" val="36471205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2">
            <a:extLst>
              <a:ext uri="{FF2B5EF4-FFF2-40B4-BE49-F238E27FC236}">
                <a16:creationId xmlns:a16="http://schemas.microsoft.com/office/drawing/2014/main" id="{A2966C3C-8060-42A0-AA30-D4E7A983C63B}"/>
              </a:ext>
            </a:extLst>
          </p:cNvPr>
          <p:cNvGrpSpPr/>
          <p:nvPr/>
        </p:nvGrpSpPr>
        <p:grpSpPr>
          <a:xfrm>
            <a:off x="8220246" y="0"/>
            <a:ext cx="10067754" cy="10334412"/>
            <a:chOff x="0" y="0"/>
            <a:chExt cx="2651589" cy="2721820"/>
          </a:xfrm>
        </p:grpSpPr>
        <p:sp>
          <p:nvSpPr>
            <p:cNvPr id="7" name="Freeform 3">
              <a:extLst>
                <a:ext uri="{FF2B5EF4-FFF2-40B4-BE49-F238E27FC236}">
                  <a16:creationId xmlns:a16="http://schemas.microsoft.com/office/drawing/2014/main" id="{C43552D9-8AED-A4B0-E53E-452992933AC4}"/>
                </a:ext>
              </a:extLst>
            </p:cNvPr>
            <p:cNvSpPr/>
            <p:nvPr/>
          </p:nvSpPr>
          <p:spPr>
            <a:xfrm>
              <a:off x="0" y="0"/>
              <a:ext cx="2651590" cy="2721820"/>
            </a:xfrm>
            <a:custGeom>
              <a:avLst/>
              <a:gdLst/>
              <a:ahLst/>
              <a:cxnLst/>
              <a:rect l="l" t="t" r="r" b="b"/>
              <a:pathLst>
                <a:path w="2651590" h="2721820">
                  <a:moveTo>
                    <a:pt x="0" y="0"/>
                  </a:moveTo>
                  <a:lnTo>
                    <a:pt x="2651590" y="0"/>
                  </a:lnTo>
                  <a:lnTo>
                    <a:pt x="2651590" y="2721820"/>
                  </a:lnTo>
                  <a:lnTo>
                    <a:pt x="0" y="2721820"/>
                  </a:lnTo>
                  <a:close/>
                </a:path>
              </a:pathLst>
            </a:custGeom>
            <a:gradFill rotWithShape="1">
              <a:gsLst>
                <a:gs pos="0">
                  <a:srgbClr val="42A466">
                    <a:alpha val="100000"/>
                  </a:srgbClr>
                </a:gs>
                <a:gs pos="100000">
                  <a:srgbClr val="000000">
                    <a:alpha val="100000"/>
                  </a:srgbClr>
                </a:gs>
              </a:gsLst>
              <a:lin ang="2700000"/>
            </a:gradFill>
          </p:spPr>
          <p:txBody>
            <a:bodyPr/>
            <a:lstStyle/>
            <a:p>
              <a:endParaRPr lang="en-US"/>
            </a:p>
          </p:txBody>
        </p:sp>
        <p:sp>
          <p:nvSpPr>
            <p:cNvPr id="8" name="TextBox 4">
              <a:extLst>
                <a:ext uri="{FF2B5EF4-FFF2-40B4-BE49-F238E27FC236}">
                  <a16:creationId xmlns:a16="http://schemas.microsoft.com/office/drawing/2014/main" id="{A208E542-C8E7-D971-7A7D-F9DD42C9988E}"/>
                </a:ext>
              </a:extLst>
            </p:cNvPr>
            <p:cNvSpPr txBox="1"/>
            <p:nvPr/>
          </p:nvSpPr>
          <p:spPr>
            <a:xfrm>
              <a:off x="0" y="-76200"/>
              <a:ext cx="2651589" cy="2798020"/>
            </a:xfrm>
            <a:prstGeom prst="rect">
              <a:avLst/>
            </a:prstGeom>
          </p:spPr>
          <p:txBody>
            <a:bodyPr lIns="50800" tIns="50800" rIns="50800" bIns="50800" rtlCol="0" anchor="ctr"/>
            <a:lstStyle/>
            <a:p>
              <a:pPr algn="ctr">
                <a:lnSpc>
                  <a:spcPts val="2800"/>
                </a:lnSpc>
              </a:pPr>
              <a:endParaRPr/>
            </a:p>
          </p:txBody>
        </p:sp>
      </p:grpSp>
      <p:sp>
        <p:nvSpPr>
          <p:cNvPr id="9" name="Freeform 7">
            <a:extLst>
              <a:ext uri="{FF2B5EF4-FFF2-40B4-BE49-F238E27FC236}">
                <a16:creationId xmlns:a16="http://schemas.microsoft.com/office/drawing/2014/main" id="{8B2A4C12-F2E4-FEE2-B241-8A438F9FFCB9}"/>
              </a:ext>
            </a:extLst>
          </p:cNvPr>
          <p:cNvSpPr/>
          <p:nvPr/>
        </p:nvSpPr>
        <p:spPr>
          <a:xfrm>
            <a:off x="0" y="-57531"/>
            <a:ext cx="18288000" cy="4121355"/>
          </a:xfrm>
          <a:custGeom>
            <a:avLst/>
            <a:gdLst/>
            <a:ahLst/>
            <a:cxnLst/>
            <a:rect l="l" t="t" r="r" b="b"/>
            <a:pathLst>
              <a:path w="18288000" h="4121355">
                <a:moveTo>
                  <a:pt x="0" y="0"/>
                </a:moveTo>
                <a:lnTo>
                  <a:pt x="18288000" y="0"/>
                </a:lnTo>
                <a:lnTo>
                  <a:pt x="18288000" y="4121356"/>
                </a:lnTo>
                <a:lnTo>
                  <a:pt x="0" y="4121356"/>
                </a:lnTo>
                <a:lnTo>
                  <a:pt x="0" y="0"/>
                </a:lnTo>
                <a:close/>
              </a:path>
            </a:pathLst>
          </a:custGeom>
          <a:blipFill>
            <a:blip r:embed="rId2"/>
            <a:stretch>
              <a:fillRect t="-74801" b="-74801"/>
            </a:stretch>
          </a:blipFill>
        </p:spPr>
        <p:txBody>
          <a:bodyPr/>
          <a:lstStyle/>
          <a:p>
            <a:endParaRPr lang="en-US"/>
          </a:p>
        </p:txBody>
      </p:sp>
      <p:sp>
        <p:nvSpPr>
          <p:cNvPr id="10" name="TextBox 5">
            <a:extLst>
              <a:ext uri="{FF2B5EF4-FFF2-40B4-BE49-F238E27FC236}">
                <a16:creationId xmlns:a16="http://schemas.microsoft.com/office/drawing/2014/main" id="{6B5AD885-6E80-30FA-97D3-239C4F67FE34}"/>
              </a:ext>
            </a:extLst>
          </p:cNvPr>
          <p:cNvSpPr txBox="1"/>
          <p:nvPr/>
        </p:nvSpPr>
        <p:spPr>
          <a:xfrm>
            <a:off x="1532210" y="6204127"/>
            <a:ext cx="5117726" cy="1590179"/>
          </a:xfrm>
          <a:prstGeom prst="rect">
            <a:avLst/>
          </a:prstGeom>
        </p:spPr>
        <p:txBody>
          <a:bodyPr lIns="0" tIns="0" rIns="0" bIns="0" rtlCol="0" anchor="t">
            <a:spAutoFit/>
          </a:bodyPr>
          <a:lstStyle/>
          <a:p>
            <a:pPr>
              <a:lnSpc>
                <a:spcPts val="6214"/>
              </a:lnSpc>
            </a:pPr>
            <a:r>
              <a:rPr lang="en-US" sz="5499" dirty="0">
                <a:solidFill>
                  <a:schemeClr val="accent3">
                    <a:lumMod val="50000"/>
                  </a:schemeClr>
                </a:solidFill>
                <a:latin typeface="Telegraf Bold"/>
              </a:rPr>
              <a:t>Safety Measures</a:t>
            </a:r>
          </a:p>
        </p:txBody>
      </p:sp>
      <p:sp>
        <p:nvSpPr>
          <p:cNvPr id="12" name="TextBox 11">
            <a:extLst>
              <a:ext uri="{FF2B5EF4-FFF2-40B4-BE49-F238E27FC236}">
                <a16:creationId xmlns:a16="http://schemas.microsoft.com/office/drawing/2014/main" id="{4F3BDA07-D0A4-3AFF-F582-A6119888AA78}"/>
              </a:ext>
            </a:extLst>
          </p:cNvPr>
          <p:cNvSpPr txBox="1"/>
          <p:nvPr/>
        </p:nvSpPr>
        <p:spPr>
          <a:xfrm>
            <a:off x="8558298" y="4382962"/>
            <a:ext cx="9391650" cy="5632311"/>
          </a:xfrm>
          <a:prstGeom prst="rect">
            <a:avLst/>
          </a:prstGeom>
          <a:noFill/>
        </p:spPr>
        <p:txBody>
          <a:bodyPr wrap="square">
            <a:spAutoFit/>
          </a:bodyPr>
          <a:lstStyle/>
          <a:p>
            <a:pPr algn="l"/>
            <a:r>
              <a:rPr lang="en-IN" sz="1800" b="1" u="sng" dirty="0">
                <a:solidFill>
                  <a:schemeClr val="bg1"/>
                </a:solidFill>
                <a:effectLst/>
                <a:latin typeface="Avenir" panose="02000503020000020003" pitchFamily="2" charset="0"/>
              </a:rPr>
              <a:t>Cluster 0: “Clear Evenings, Dry Conditions”</a:t>
            </a:r>
          </a:p>
          <a:p>
            <a:pPr algn="l"/>
            <a:endParaRPr lang="en-IN" sz="1800" b="1" u="sng" dirty="0">
              <a:solidFill>
                <a:schemeClr val="bg1"/>
              </a:solidFill>
              <a:effectLst/>
              <a:latin typeface="Avenir" panose="02000503020000020003" pitchFamily="2" charset="0"/>
            </a:endParaRPr>
          </a:p>
          <a:p>
            <a:pPr algn="l">
              <a:buFont typeface="Arial" panose="020B0604020202020204" pitchFamily="34" charset="0"/>
              <a:buChar char="•"/>
            </a:pPr>
            <a:r>
              <a:rPr lang="en-IN" sz="1800" dirty="0">
                <a:solidFill>
                  <a:schemeClr val="bg1"/>
                </a:solidFill>
                <a:effectLst/>
                <a:latin typeface="Avenir" panose="02000503020000020003" pitchFamily="2" charset="0"/>
              </a:rPr>
              <a:t>Safety Measures:</a:t>
            </a:r>
          </a:p>
          <a:p>
            <a:pPr algn="l">
              <a:buFont typeface="Arial" panose="020B0604020202020204" pitchFamily="34" charset="0"/>
              <a:buChar char="•"/>
            </a:pPr>
            <a:r>
              <a:rPr lang="en-IN" sz="1800" dirty="0">
                <a:solidFill>
                  <a:schemeClr val="bg1"/>
                </a:solidFill>
                <a:effectLst/>
                <a:latin typeface="Avenir" panose="02000503020000020003" pitchFamily="2" charset="0"/>
              </a:rPr>
              <a:t>Awareness Campaigns: Reminding drivers to stay vigilant even in good conditions.</a:t>
            </a:r>
          </a:p>
          <a:p>
            <a:pPr algn="l">
              <a:buFont typeface="Arial" panose="020B0604020202020204" pitchFamily="34" charset="0"/>
              <a:buChar char="•"/>
            </a:pPr>
            <a:r>
              <a:rPr lang="en-IN" sz="1800" dirty="0">
                <a:solidFill>
                  <a:schemeClr val="bg1"/>
                </a:solidFill>
                <a:effectLst/>
                <a:latin typeface="Avenir" panose="02000503020000020003" pitchFamily="2" charset="0"/>
              </a:rPr>
              <a:t>Traffic Flow Improvements: Considering adjustments to traffic light timings to reduce congestion during evening rush hours.</a:t>
            </a:r>
          </a:p>
          <a:p>
            <a:pPr algn="l">
              <a:buFont typeface="Arial" panose="020B0604020202020204" pitchFamily="34" charset="0"/>
              <a:buChar char="•"/>
            </a:pPr>
            <a:r>
              <a:rPr lang="en-IN" sz="1800" dirty="0">
                <a:solidFill>
                  <a:schemeClr val="bg1"/>
                </a:solidFill>
                <a:effectLst/>
                <a:latin typeface="Avenir" panose="02000503020000020003" pitchFamily="2" charset="0"/>
              </a:rPr>
              <a:t>Monitoring and Evaluation: Analysing whether specific intersections or streets are accident-prone.</a:t>
            </a:r>
          </a:p>
          <a:p>
            <a:pPr algn="l">
              <a:buFont typeface="Arial" panose="020B0604020202020204" pitchFamily="34" charset="0"/>
              <a:buChar char="•"/>
            </a:pPr>
            <a:endParaRPr lang="en-IN" sz="1800" dirty="0">
              <a:solidFill>
                <a:schemeClr val="bg1"/>
              </a:solidFill>
              <a:latin typeface="Avenir" panose="02000503020000020003" pitchFamily="2" charset="0"/>
            </a:endParaRPr>
          </a:p>
          <a:p>
            <a:pPr algn="l">
              <a:buFont typeface="Arial" panose="020B0604020202020204" pitchFamily="34" charset="0"/>
              <a:buChar char="•"/>
            </a:pPr>
            <a:endParaRPr lang="en-IN" sz="1800" dirty="0">
              <a:solidFill>
                <a:schemeClr val="bg1"/>
              </a:solidFill>
              <a:effectLst/>
              <a:latin typeface="Avenir" panose="02000503020000020003" pitchFamily="2" charset="0"/>
            </a:endParaRPr>
          </a:p>
          <a:p>
            <a:pPr algn="l"/>
            <a:r>
              <a:rPr lang="en-IN" sz="1800" b="1" u="sng" dirty="0">
                <a:solidFill>
                  <a:schemeClr val="bg1"/>
                </a:solidFill>
                <a:effectLst/>
                <a:latin typeface="Avenir" panose="02000503020000020003" pitchFamily="2" charset="0"/>
              </a:rPr>
              <a:t>Cluster 1: “Rainy Evenings, Wet Roads”</a:t>
            </a:r>
          </a:p>
          <a:p>
            <a:pPr algn="l"/>
            <a:endParaRPr lang="en-IN" sz="1800" b="1" u="sng" dirty="0">
              <a:solidFill>
                <a:schemeClr val="bg1"/>
              </a:solidFill>
              <a:effectLst/>
              <a:latin typeface="Avenir" panose="02000503020000020003" pitchFamily="2" charset="0"/>
            </a:endParaRPr>
          </a:p>
          <a:p>
            <a:pPr algn="l"/>
            <a:r>
              <a:rPr lang="en-IN" sz="1800" dirty="0">
                <a:solidFill>
                  <a:schemeClr val="bg1"/>
                </a:solidFill>
                <a:effectLst/>
                <a:latin typeface="Avenir" panose="02000503020000020003" pitchFamily="2" charset="0"/>
              </a:rPr>
              <a:t>Safety Measures:</a:t>
            </a:r>
          </a:p>
          <a:p>
            <a:pPr algn="l">
              <a:buFont typeface="Arial" panose="020B0604020202020204" pitchFamily="34" charset="0"/>
              <a:buChar char="•"/>
            </a:pPr>
            <a:r>
              <a:rPr lang="en-IN" sz="1800" dirty="0">
                <a:solidFill>
                  <a:schemeClr val="bg1"/>
                </a:solidFill>
                <a:effectLst/>
                <a:latin typeface="Avenir" panose="02000503020000020003" pitchFamily="2" charset="0"/>
              </a:rPr>
              <a:t>Infrastructure: Ensure road markings are visible and reflective, and that drainage systems are effective in removing excess water from road surfaces.</a:t>
            </a:r>
          </a:p>
          <a:p>
            <a:pPr algn="l">
              <a:buFont typeface="Arial" panose="020B0604020202020204" pitchFamily="34" charset="0"/>
              <a:buChar char="•"/>
            </a:pPr>
            <a:r>
              <a:rPr lang="en-IN" sz="1800" dirty="0">
                <a:solidFill>
                  <a:schemeClr val="bg1"/>
                </a:solidFill>
                <a:effectLst/>
                <a:latin typeface="Avenir" panose="02000503020000020003" pitchFamily="2" charset="0"/>
              </a:rPr>
              <a:t>Driver Assistance: Encouraging the use of vehicles equipped with modern safety features such as anti-lock braking systems (ABS) and electronic stability control (ESC), which are particularly useful in wet conditions.</a:t>
            </a:r>
          </a:p>
          <a:p>
            <a:pPr algn="l">
              <a:buFont typeface="Arial" panose="020B0604020202020204" pitchFamily="34" charset="0"/>
              <a:buChar char="•"/>
            </a:pPr>
            <a:r>
              <a:rPr lang="en-IN" sz="1800" dirty="0">
                <a:solidFill>
                  <a:schemeClr val="bg1"/>
                </a:solidFill>
                <a:effectLst/>
                <a:latin typeface="Avenir" panose="02000503020000020003" pitchFamily="2" charset="0"/>
              </a:rPr>
              <a:t>Seasonal Preparedness: Special campaigns to prepare drivers for the change in seasons, emphasizing the need for increased caution during the first few weeks of rainy weather.</a:t>
            </a:r>
          </a:p>
        </p:txBody>
      </p:sp>
    </p:spTree>
    <p:extLst>
      <p:ext uri="{BB962C8B-B14F-4D97-AF65-F5344CB8AC3E}">
        <p14:creationId xmlns:p14="http://schemas.microsoft.com/office/powerpoint/2010/main" val="31387159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rgbClr val="055221">
                <a:alpha val="100000"/>
              </a:srgbClr>
            </a:gs>
            <a:gs pos="100000">
              <a:srgbClr val="000000">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3" name="TextBox 3"/>
          <p:cNvSpPr txBox="1"/>
          <p:nvPr/>
        </p:nvSpPr>
        <p:spPr>
          <a:xfrm>
            <a:off x="4759268" y="4097696"/>
            <a:ext cx="8769465" cy="1118832"/>
          </a:xfrm>
          <a:prstGeom prst="rect">
            <a:avLst/>
          </a:prstGeom>
        </p:spPr>
        <p:txBody>
          <a:bodyPr lIns="0" tIns="0" rIns="0" bIns="0" rtlCol="0" anchor="t">
            <a:spAutoFit/>
          </a:bodyPr>
          <a:lstStyle/>
          <a:p>
            <a:pPr algn="ctr">
              <a:lnSpc>
                <a:spcPts val="9279"/>
              </a:lnSpc>
              <a:spcBef>
                <a:spcPct val="0"/>
              </a:spcBef>
            </a:pPr>
            <a:r>
              <a:rPr lang="en-US" sz="6628" dirty="0">
                <a:solidFill>
                  <a:srgbClr val="FFFFFF"/>
                </a:solidFill>
                <a:latin typeface="Telegraf Bold"/>
              </a:rPr>
              <a:t>Thank You</a:t>
            </a:r>
          </a:p>
        </p:txBody>
      </p:sp>
      <p:sp>
        <p:nvSpPr>
          <p:cNvPr id="4" name="Freeform 4"/>
          <p:cNvSpPr/>
          <p:nvPr/>
        </p:nvSpPr>
        <p:spPr>
          <a:xfrm rot="-8100000">
            <a:off x="-6892714" y="1660603"/>
            <a:ext cx="14900141" cy="17252795"/>
          </a:xfrm>
          <a:custGeom>
            <a:avLst/>
            <a:gdLst/>
            <a:ahLst/>
            <a:cxnLst/>
            <a:rect l="l" t="t" r="r" b="b"/>
            <a:pathLst>
              <a:path w="14900141" h="17252795">
                <a:moveTo>
                  <a:pt x="0" y="0"/>
                </a:moveTo>
                <a:lnTo>
                  <a:pt x="14900141" y="0"/>
                </a:lnTo>
                <a:lnTo>
                  <a:pt x="14900141" y="17252794"/>
                </a:lnTo>
                <a:lnTo>
                  <a:pt x="0" y="17252794"/>
                </a:lnTo>
                <a:lnTo>
                  <a:pt x="0" y="0"/>
                </a:lnTo>
                <a:close/>
              </a:path>
            </a:pathLst>
          </a:custGeom>
          <a:blipFill>
            <a:blip r:embed="rId2">
              <a:alphaModFix amt="64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5" name="Freeform 5"/>
          <p:cNvSpPr/>
          <p:nvPr/>
        </p:nvSpPr>
        <p:spPr>
          <a:xfrm rot="8100000">
            <a:off x="11534543" y="-9357688"/>
            <a:ext cx="14900141" cy="17252795"/>
          </a:xfrm>
          <a:custGeom>
            <a:avLst/>
            <a:gdLst/>
            <a:ahLst/>
            <a:cxnLst/>
            <a:rect l="l" t="t" r="r" b="b"/>
            <a:pathLst>
              <a:path w="14900141" h="17252795">
                <a:moveTo>
                  <a:pt x="0" y="0"/>
                </a:moveTo>
                <a:lnTo>
                  <a:pt x="14900141" y="0"/>
                </a:lnTo>
                <a:lnTo>
                  <a:pt x="14900141" y="17252795"/>
                </a:lnTo>
                <a:lnTo>
                  <a:pt x="0" y="17252795"/>
                </a:lnTo>
                <a:lnTo>
                  <a:pt x="0" y="0"/>
                </a:lnTo>
                <a:close/>
              </a:path>
            </a:pathLst>
          </a:custGeom>
          <a:blipFill>
            <a:blip r:embed="rId2">
              <a:alphaModFix amt="64000"/>
              <a:extLst>
                <a:ext uri="{96DAC541-7B7A-43D3-8B79-37D633B846F1}">
                  <asvg:svgBlip xmlns:asvg="http://schemas.microsoft.com/office/drawing/2016/SVG/main" r:embed="rId3"/>
                </a:ext>
              </a:extLst>
            </a:blip>
            <a:stretch>
              <a:fillRect/>
            </a:stretch>
          </a:blipFill>
        </p:spPr>
        <p:txBody>
          <a:bodyPr/>
          <a:lstStyle/>
          <a:p>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1450400" y="2349414"/>
            <a:ext cx="10583449" cy="5291724"/>
          </a:xfrm>
          <a:custGeom>
            <a:avLst/>
            <a:gdLst/>
            <a:ahLst/>
            <a:cxnLst/>
            <a:rect l="l" t="t" r="r" b="b"/>
            <a:pathLst>
              <a:path w="10583449" h="5291724">
                <a:moveTo>
                  <a:pt x="0" y="0"/>
                </a:moveTo>
                <a:lnTo>
                  <a:pt x="10583449" y="0"/>
                </a:lnTo>
                <a:lnTo>
                  <a:pt x="10583449" y="5291724"/>
                </a:lnTo>
                <a:lnTo>
                  <a:pt x="0" y="529172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5400000">
            <a:off x="-3577549" y="1539393"/>
            <a:ext cx="11358362" cy="6815017"/>
          </a:xfrm>
          <a:custGeom>
            <a:avLst/>
            <a:gdLst/>
            <a:ahLst/>
            <a:cxnLst/>
            <a:rect l="l" t="t" r="r" b="b"/>
            <a:pathLst>
              <a:path w="11358362" h="6815017">
                <a:moveTo>
                  <a:pt x="0" y="0"/>
                </a:moveTo>
                <a:lnTo>
                  <a:pt x="11358362" y="0"/>
                </a:lnTo>
                <a:lnTo>
                  <a:pt x="11358362" y="6815018"/>
                </a:lnTo>
                <a:lnTo>
                  <a:pt x="0" y="6815018"/>
                </a:lnTo>
                <a:lnTo>
                  <a:pt x="0" y="0"/>
                </a:lnTo>
                <a:close/>
              </a:path>
            </a:pathLst>
          </a:custGeom>
          <a:blipFill>
            <a:blip r:embed="rId4">
              <a:alphaModFix amt="98000"/>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US"/>
          </a:p>
        </p:txBody>
      </p:sp>
      <p:grpSp>
        <p:nvGrpSpPr>
          <p:cNvPr id="4" name="Group 4"/>
          <p:cNvGrpSpPr/>
          <p:nvPr/>
        </p:nvGrpSpPr>
        <p:grpSpPr>
          <a:xfrm>
            <a:off x="3344663" y="1228069"/>
            <a:ext cx="19040101" cy="7830861"/>
            <a:chOff x="0" y="0"/>
            <a:chExt cx="5014677" cy="2062449"/>
          </a:xfrm>
        </p:grpSpPr>
        <p:sp>
          <p:nvSpPr>
            <p:cNvPr id="5" name="Freeform 5"/>
            <p:cNvSpPr/>
            <p:nvPr/>
          </p:nvSpPr>
          <p:spPr>
            <a:xfrm>
              <a:off x="0" y="0"/>
              <a:ext cx="5014677" cy="2062449"/>
            </a:xfrm>
            <a:custGeom>
              <a:avLst/>
              <a:gdLst/>
              <a:ahLst/>
              <a:cxnLst/>
              <a:rect l="l" t="t" r="r" b="b"/>
              <a:pathLst>
                <a:path w="5014677" h="2062449">
                  <a:moveTo>
                    <a:pt x="0" y="0"/>
                  </a:moveTo>
                  <a:lnTo>
                    <a:pt x="5014677" y="0"/>
                  </a:lnTo>
                  <a:lnTo>
                    <a:pt x="5014677" y="2062449"/>
                  </a:lnTo>
                  <a:lnTo>
                    <a:pt x="0" y="2062449"/>
                  </a:lnTo>
                  <a:close/>
                </a:path>
              </a:pathLst>
            </a:custGeom>
            <a:solidFill>
              <a:srgbClr val="000000"/>
            </a:solidFill>
          </p:spPr>
          <p:txBody>
            <a:bodyPr/>
            <a:lstStyle/>
            <a:p>
              <a:endParaRPr lang="en-US"/>
            </a:p>
          </p:txBody>
        </p:sp>
        <p:sp>
          <p:nvSpPr>
            <p:cNvPr id="6" name="TextBox 6"/>
            <p:cNvSpPr txBox="1"/>
            <p:nvPr/>
          </p:nvSpPr>
          <p:spPr>
            <a:xfrm>
              <a:off x="0" y="-76200"/>
              <a:ext cx="5014677" cy="2138649"/>
            </a:xfrm>
            <a:prstGeom prst="rect">
              <a:avLst/>
            </a:prstGeom>
          </p:spPr>
          <p:txBody>
            <a:bodyPr lIns="50800" tIns="50800" rIns="50800" bIns="50800" rtlCol="0" anchor="ctr"/>
            <a:lstStyle/>
            <a:p>
              <a:pPr algn="ctr">
                <a:lnSpc>
                  <a:spcPts val="2800"/>
                </a:lnSpc>
              </a:pPr>
              <a:endParaRPr/>
            </a:p>
          </p:txBody>
        </p:sp>
      </p:grpSp>
      <p:sp>
        <p:nvSpPr>
          <p:cNvPr id="7" name="TextBox 7"/>
          <p:cNvSpPr txBox="1"/>
          <p:nvPr/>
        </p:nvSpPr>
        <p:spPr>
          <a:xfrm>
            <a:off x="4096262" y="7122779"/>
            <a:ext cx="4172409" cy="1193673"/>
          </a:xfrm>
          <a:prstGeom prst="rect">
            <a:avLst/>
          </a:prstGeom>
        </p:spPr>
        <p:txBody>
          <a:bodyPr lIns="0" tIns="0" rIns="0" bIns="0" rtlCol="0" anchor="t">
            <a:spAutoFit/>
          </a:bodyPr>
          <a:lstStyle/>
          <a:p>
            <a:pPr>
              <a:lnSpc>
                <a:spcPts val="9279"/>
              </a:lnSpc>
              <a:spcBef>
                <a:spcPct val="0"/>
              </a:spcBef>
            </a:pPr>
            <a:r>
              <a:rPr lang="en-US" sz="6628" dirty="0">
                <a:solidFill>
                  <a:srgbClr val="FFFFFF"/>
                </a:solidFill>
                <a:latin typeface="Telegraf Bold"/>
              </a:rPr>
              <a:t>AGENDA</a:t>
            </a:r>
          </a:p>
        </p:txBody>
      </p:sp>
      <p:sp>
        <p:nvSpPr>
          <p:cNvPr id="8" name="TextBox 8"/>
          <p:cNvSpPr txBox="1"/>
          <p:nvPr/>
        </p:nvSpPr>
        <p:spPr>
          <a:xfrm>
            <a:off x="9302995" y="4181055"/>
            <a:ext cx="8220060" cy="3550524"/>
          </a:xfrm>
          <a:prstGeom prst="rect">
            <a:avLst/>
          </a:prstGeom>
        </p:spPr>
        <p:txBody>
          <a:bodyPr lIns="0" tIns="0" rIns="0" bIns="0" rtlCol="0" anchor="t">
            <a:spAutoFit/>
          </a:bodyPr>
          <a:lstStyle/>
          <a:p>
            <a:pPr marL="561342" lvl="1" indent="-280671">
              <a:lnSpc>
                <a:spcPts val="3952"/>
              </a:lnSpc>
              <a:buAutoNum type="arabicPeriod"/>
            </a:pPr>
            <a:r>
              <a:rPr lang="en-US" sz="2600" dirty="0">
                <a:solidFill>
                  <a:srgbClr val="FFFFFF"/>
                </a:solidFill>
                <a:latin typeface="Telegraf Extra-Light"/>
              </a:rPr>
              <a:t>Objective of the Study </a:t>
            </a:r>
          </a:p>
          <a:p>
            <a:pPr marL="561342" lvl="1" indent="-280671">
              <a:lnSpc>
                <a:spcPts val="3952"/>
              </a:lnSpc>
              <a:buAutoNum type="arabicPeriod"/>
            </a:pPr>
            <a:r>
              <a:rPr lang="en-US" sz="2600" dirty="0">
                <a:solidFill>
                  <a:srgbClr val="FFFFFF"/>
                </a:solidFill>
                <a:latin typeface="Telegraf Extra-Light"/>
              </a:rPr>
              <a:t>Descriptive Statistics </a:t>
            </a:r>
          </a:p>
          <a:p>
            <a:pPr marL="561342" lvl="1" indent="-280671">
              <a:lnSpc>
                <a:spcPts val="3952"/>
              </a:lnSpc>
              <a:buAutoNum type="arabicPeriod"/>
            </a:pPr>
            <a:r>
              <a:rPr lang="en-US" sz="2600" dirty="0">
                <a:solidFill>
                  <a:srgbClr val="FFFFFF"/>
                </a:solidFill>
                <a:latin typeface="Telegraf Extra-Light"/>
              </a:rPr>
              <a:t>Choosing Relevant Features for the Study</a:t>
            </a:r>
          </a:p>
          <a:p>
            <a:pPr marL="561342" lvl="1" indent="-280671">
              <a:lnSpc>
                <a:spcPts val="3952"/>
              </a:lnSpc>
              <a:buAutoNum type="arabicPeriod"/>
            </a:pPr>
            <a:r>
              <a:rPr lang="en-US" sz="2600" dirty="0">
                <a:solidFill>
                  <a:srgbClr val="FFFFFF"/>
                </a:solidFill>
                <a:latin typeface="Telegraf Extra-Light"/>
              </a:rPr>
              <a:t>Findings of K-Means Clustering </a:t>
            </a:r>
          </a:p>
          <a:p>
            <a:pPr marL="561342" lvl="1" indent="-280671">
              <a:lnSpc>
                <a:spcPts val="3952"/>
              </a:lnSpc>
              <a:buAutoNum type="arabicPeriod"/>
            </a:pPr>
            <a:r>
              <a:rPr lang="en-US" sz="2600" dirty="0">
                <a:solidFill>
                  <a:srgbClr val="FFFFFF"/>
                </a:solidFill>
                <a:latin typeface="Telegraf Extra-Light"/>
              </a:rPr>
              <a:t>Findings of Hierarchical Clustering </a:t>
            </a:r>
          </a:p>
          <a:p>
            <a:pPr marL="561342" lvl="1" indent="-280671">
              <a:lnSpc>
                <a:spcPts val="3952"/>
              </a:lnSpc>
              <a:buAutoNum type="arabicPeriod"/>
            </a:pPr>
            <a:r>
              <a:rPr lang="en-US" sz="2600" dirty="0">
                <a:solidFill>
                  <a:srgbClr val="FFFFFF"/>
                </a:solidFill>
                <a:latin typeface="Telegraf Extra-Light"/>
              </a:rPr>
              <a:t>Comparing both the Methods</a:t>
            </a:r>
          </a:p>
          <a:p>
            <a:pPr marL="561342" lvl="1" indent="-280671">
              <a:lnSpc>
                <a:spcPts val="3952"/>
              </a:lnSpc>
              <a:buAutoNum type="arabicPeriod"/>
            </a:pPr>
            <a:r>
              <a:rPr lang="en-US" sz="2600" dirty="0">
                <a:solidFill>
                  <a:srgbClr val="FFFFFF"/>
                </a:solidFill>
                <a:latin typeface="Telegraf Extra-Light"/>
              </a:rPr>
              <a:t>Conclusions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a:extLst>
              <a:ext uri="{FF2B5EF4-FFF2-40B4-BE49-F238E27FC236}">
                <a16:creationId xmlns:a16="http://schemas.microsoft.com/office/drawing/2014/main" id="{2B582112-5879-F612-D496-DFDEC4A6EDCB}"/>
              </a:ext>
            </a:extLst>
          </p:cNvPr>
          <p:cNvSpPr/>
          <p:nvPr/>
        </p:nvSpPr>
        <p:spPr>
          <a:xfrm rot="-5400000">
            <a:off x="3826770" y="-3826770"/>
            <a:ext cx="10710664" cy="18364202"/>
          </a:xfrm>
          <a:custGeom>
            <a:avLst/>
            <a:gdLst/>
            <a:ahLst/>
            <a:cxnLst/>
            <a:rect l="l" t="t" r="r" b="b"/>
            <a:pathLst>
              <a:path w="11358362" h="6815017">
                <a:moveTo>
                  <a:pt x="0" y="0"/>
                </a:moveTo>
                <a:lnTo>
                  <a:pt x="11358362" y="0"/>
                </a:lnTo>
                <a:lnTo>
                  <a:pt x="11358362" y="6815018"/>
                </a:lnTo>
                <a:lnTo>
                  <a:pt x="0" y="6815018"/>
                </a:lnTo>
                <a:lnTo>
                  <a:pt x="0" y="0"/>
                </a:lnTo>
                <a:close/>
              </a:path>
            </a:pathLst>
          </a:custGeom>
          <a:blipFill>
            <a:blip r:embed="rId3">
              <a:alphaModFix amt="98000"/>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en-US" dirty="0"/>
          </a:p>
        </p:txBody>
      </p:sp>
      <p:sp>
        <p:nvSpPr>
          <p:cNvPr id="3" name="TextBox 4">
            <a:extLst>
              <a:ext uri="{FF2B5EF4-FFF2-40B4-BE49-F238E27FC236}">
                <a16:creationId xmlns:a16="http://schemas.microsoft.com/office/drawing/2014/main" id="{82ADD064-45C7-8E83-1988-49EEB3B839A1}"/>
              </a:ext>
            </a:extLst>
          </p:cNvPr>
          <p:cNvSpPr txBox="1"/>
          <p:nvPr/>
        </p:nvSpPr>
        <p:spPr>
          <a:xfrm>
            <a:off x="-681211" y="583995"/>
            <a:ext cx="8153400" cy="9220200"/>
          </a:xfrm>
          <a:prstGeom prst="rect">
            <a:avLst/>
          </a:prstGeom>
          <a:solidFill>
            <a:schemeClr val="bg1"/>
          </a:solidFill>
        </p:spPr>
        <p:txBody>
          <a:bodyPr lIns="50800" tIns="50800" rIns="50800" bIns="50800" rtlCol="0" anchor="ctr"/>
          <a:lstStyle/>
          <a:p>
            <a:pPr algn="ctr">
              <a:lnSpc>
                <a:spcPts val="2800"/>
              </a:lnSpc>
            </a:pPr>
            <a:endParaRPr/>
          </a:p>
        </p:txBody>
      </p:sp>
      <p:sp>
        <p:nvSpPr>
          <p:cNvPr id="6" name="TextBox 5">
            <a:extLst>
              <a:ext uri="{FF2B5EF4-FFF2-40B4-BE49-F238E27FC236}">
                <a16:creationId xmlns:a16="http://schemas.microsoft.com/office/drawing/2014/main" id="{5B302CF2-A6FC-CF1E-5227-69C6132AF757}"/>
              </a:ext>
            </a:extLst>
          </p:cNvPr>
          <p:cNvSpPr txBox="1"/>
          <p:nvPr/>
        </p:nvSpPr>
        <p:spPr>
          <a:xfrm>
            <a:off x="1335252" y="3973248"/>
            <a:ext cx="5487318" cy="1594539"/>
          </a:xfrm>
          <a:prstGeom prst="rect">
            <a:avLst/>
          </a:prstGeom>
        </p:spPr>
        <p:txBody>
          <a:bodyPr lIns="0" tIns="0" rIns="0" bIns="0" rtlCol="0" anchor="t">
            <a:spAutoFit/>
          </a:bodyPr>
          <a:lstStyle/>
          <a:p>
            <a:pPr>
              <a:lnSpc>
                <a:spcPts val="6214"/>
              </a:lnSpc>
            </a:pPr>
            <a:r>
              <a:rPr lang="en-US" sz="6000" dirty="0">
                <a:solidFill>
                  <a:srgbClr val="000000"/>
                </a:solidFill>
                <a:latin typeface="Telegraf Bold"/>
              </a:rPr>
              <a:t>What is the Objective?</a:t>
            </a:r>
          </a:p>
        </p:txBody>
      </p:sp>
      <p:sp>
        <p:nvSpPr>
          <p:cNvPr id="7" name="TextBox 8">
            <a:extLst>
              <a:ext uri="{FF2B5EF4-FFF2-40B4-BE49-F238E27FC236}">
                <a16:creationId xmlns:a16="http://schemas.microsoft.com/office/drawing/2014/main" id="{EA4AB957-CF7D-F65F-1F03-766FEBF2728D}"/>
              </a:ext>
            </a:extLst>
          </p:cNvPr>
          <p:cNvSpPr txBox="1"/>
          <p:nvPr/>
        </p:nvSpPr>
        <p:spPr>
          <a:xfrm>
            <a:off x="7616552" y="825811"/>
            <a:ext cx="3293775" cy="372346"/>
          </a:xfrm>
          <a:prstGeom prst="rect">
            <a:avLst/>
          </a:prstGeom>
        </p:spPr>
        <p:txBody>
          <a:bodyPr lIns="0" tIns="0" rIns="0" bIns="0" rtlCol="0" anchor="t">
            <a:spAutoFit/>
          </a:bodyPr>
          <a:lstStyle/>
          <a:p>
            <a:pPr marL="0" lvl="0" indent="0" algn="ctr">
              <a:lnSpc>
                <a:spcPts val="2816"/>
              </a:lnSpc>
              <a:spcBef>
                <a:spcPct val="0"/>
              </a:spcBef>
            </a:pPr>
            <a:r>
              <a:rPr lang="en-IN" sz="2800" dirty="0">
                <a:solidFill>
                  <a:schemeClr val="bg1"/>
                </a:solidFill>
                <a:effectLst/>
                <a:latin typeface="Avenir" panose="02000503020000020003" pitchFamily="2" charset="0"/>
                <a:ea typeface="Times New Roman" panose="02020603050405020304" pitchFamily="18" charset="0"/>
              </a:rPr>
              <a:t>Purpose:</a:t>
            </a:r>
            <a:endParaRPr lang="en-US" sz="2492" dirty="0">
              <a:solidFill>
                <a:srgbClr val="FFFFFF"/>
              </a:solidFill>
              <a:latin typeface="Telegraf Bold"/>
            </a:endParaRPr>
          </a:p>
        </p:txBody>
      </p:sp>
      <p:sp>
        <p:nvSpPr>
          <p:cNvPr id="8" name="TextBox 8">
            <a:extLst>
              <a:ext uri="{FF2B5EF4-FFF2-40B4-BE49-F238E27FC236}">
                <a16:creationId xmlns:a16="http://schemas.microsoft.com/office/drawing/2014/main" id="{FFD13869-BF5B-FF2C-7941-BC16FE0BE748}"/>
              </a:ext>
            </a:extLst>
          </p:cNvPr>
          <p:cNvSpPr txBox="1"/>
          <p:nvPr/>
        </p:nvSpPr>
        <p:spPr>
          <a:xfrm>
            <a:off x="8189704" y="4034263"/>
            <a:ext cx="3293775" cy="372346"/>
          </a:xfrm>
          <a:prstGeom prst="rect">
            <a:avLst/>
          </a:prstGeom>
        </p:spPr>
        <p:txBody>
          <a:bodyPr lIns="0" tIns="0" rIns="0" bIns="0" rtlCol="0" anchor="t">
            <a:spAutoFit/>
          </a:bodyPr>
          <a:lstStyle/>
          <a:p>
            <a:pPr marL="0" lvl="0" indent="0" algn="ctr">
              <a:lnSpc>
                <a:spcPts val="2816"/>
              </a:lnSpc>
              <a:spcBef>
                <a:spcPct val="0"/>
              </a:spcBef>
            </a:pPr>
            <a:r>
              <a:rPr lang="en-IN" sz="2800" dirty="0">
                <a:solidFill>
                  <a:schemeClr val="bg1"/>
                </a:solidFill>
                <a:effectLst/>
                <a:latin typeface="Avenir" panose="02000503020000020003" pitchFamily="2" charset="0"/>
                <a:ea typeface="Times New Roman" panose="02020603050405020304" pitchFamily="18" charset="0"/>
              </a:rPr>
              <a:t>Number of Rows</a:t>
            </a:r>
            <a:endParaRPr lang="en-US" sz="2492" dirty="0">
              <a:solidFill>
                <a:srgbClr val="FFFFFF"/>
              </a:solidFill>
              <a:latin typeface="Telegraf Bold"/>
            </a:endParaRPr>
          </a:p>
        </p:txBody>
      </p:sp>
      <p:sp>
        <p:nvSpPr>
          <p:cNvPr id="9" name="TextBox 8">
            <a:extLst>
              <a:ext uri="{FF2B5EF4-FFF2-40B4-BE49-F238E27FC236}">
                <a16:creationId xmlns:a16="http://schemas.microsoft.com/office/drawing/2014/main" id="{C7F4DA8C-CDA8-AD00-7687-48A611172EE6}"/>
              </a:ext>
            </a:extLst>
          </p:cNvPr>
          <p:cNvSpPr txBox="1"/>
          <p:nvPr/>
        </p:nvSpPr>
        <p:spPr>
          <a:xfrm>
            <a:off x="8490926" y="5613410"/>
            <a:ext cx="3293775" cy="372346"/>
          </a:xfrm>
          <a:prstGeom prst="rect">
            <a:avLst/>
          </a:prstGeom>
        </p:spPr>
        <p:txBody>
          <a:bodyPr lIns="0" tIns="0" rIns="0" bIns="0" rtlCol="0" anchor="t">
            <a:spAutoFit/>
          </a:bodyPr>
          <a:lstStyle/>
          <a:p>
            <a:pPr marL="0" lvl="0" indent="0" algn="ctr">
              <a:lnSpc>
                <a:spcPts val="2816"/>
              </a:lnSpc>
              <a:spcBef>
                <a:spcPct val="0"/>
              </a:spcBef>
            </a:pPr>
            <a:r>
              <a:rPr lang="en-IN" sz="2800" dirty="0">
                <a:solidFill>
                  <a:schemeClr val="bg1"/>
                </a:solidFill>
                <a:effectLst/>
                <a:latin typeface="Avenir" panose="02000503020000020003" pitchFamily="2" charset="0"/>
                <a:ea typeface="Times New Roman" panose="02020603050405020304" pitchFamily="18" charset="0"/>
              </a:rPr>
              <a:t>Number of Columns</a:t>
            </a:r>
            <a:endParaRPr lang="en-US" sz="2492" dirty="0">
              <a:solidFill>
                <a:srgbClr val="FFFFFF"/>
              </a:solidFill>
              <a:latin typeface="Telegraf Bold"/>
            </a:endParaRPr>
          </a:p>
        </p:txBody>
      </p:sp>
      <p:sp>
        <p:nvSpPr>
          <p:cNvPr id="10" name="TextBox 8">
            <a:extLst>
              <a:ext uri="{FF2B5EF4-FFF2-40B4-BE49-F238E27FC236}">
                <a16:creationId xmlns:a16="http://schemas.microsoft.com/office/drawing/2014/main" id="{3E750EEF-1972-283B-347D-563BD16E3600}"/>
              </a:ext>
            </a:extLst>
          </p:cNvPr>
          <p:cNvSpPr txBox="1"/>
          <p:nvPr/>
        </p:nvSpPr>
        <p:spPr>
          <a:xfrm>
            <a:off x="8300426" y="7074640"/>
            <a:ext cx="3886200" cy="372346"/>
          </a:xfrm>
          <a:prstGeom prst="rect">
            <a:avLst/>
          </a:prstGeom>
        </p:spPr>
        <p:txBody>
          <a:bodyPr wrap="square" lIns="0" tIns="0" rIns="0" bIns="0" rtlCol="0" anchor="t">
            <a:spAutoFit/>
          </a:bodyPr>
          <a:lstStyle/>
          <a:p>
            <a:pPr marL="0" lvl="0" indent="0" algn="ctr">
              <a:lnSpc>
                <a:spcPts val="2816"/>
              </a:lnSpc>
              <a:spcBef>
                <a:spcPct val="0"/>
              </a:spcBef>
            </a:pPr>
            <a:r>
              <a:rPr lang="en-IN" sz="2800" dirty="0">
                <a:solidFill>
                  <a:schemeClr val="bg1"/>
                </a:solidFill>
                <a:effectLst/>
                <a:latin typeface="Avenir" panose="02000503020000020003" pitchFamily="2" charset="0"/>
                <a:ea typeface="Times New Roman" panose="02020603050405020304" pitchFamily="18" charset="0"/>
              </a:rPr>
              <a:t>Categorical Variables</a:t>
            </a:r>
            <a:endParaRPr lang="en-US" sz="2492" dirty="0">
              <a:solidFill>
                <a:srgbClr val="FFFFFF"/>
              </a:solidFill>
              <a:latin typeface="Telegraf Bold"/>
            </a:endParaRPr>
          </a:p>
        </p:txBody>
      </p:sp>
      <p:sp>
        <p:nvSpPr>
          <p:cNvPr id="11" name="TextBox 8">
            <a:extLst>
              <a:ext uri="{FF2B5EF4-FFF2-40B4-BE49-F238E27FC236}">
                <a16:creationId xmlns:a16="http://schemas.microsoft.com/office/drawing/2014/main" id="{108FE367-5C1B-E4CB-68F9-234FC7C62086}"/>
              </a:ext>
            </a:extLst>
          </p:cNvPr>
          <p:cNvSpPr txBox="1"/>
          <p:nvPr/>
        </p:nvSpPr>
        <p:spPr>
          <a:xfrm>
            <a:off x="8490925" y="8339308"/>
            <a:ext cx="3293775" cy="372346"/>
          </a:xfrm>
          <a:prstGeom prst="rect">
            <a:avLst/>
          </a:prstGeom>
        </p:spPr>
        <p:txBody>
          <a:bodyPr lIns="0" tIns="0" rIns="0" bIns="0" rtlCol="0" anchor="t">
            <a:spAutoFit/>
          </a:bodyPr>
          <a:lstStyle/>
          <a:p>
            <a:pPr marL="0" lvl="0" indent="0" algn="ctr">
              <a:lnSpc>
                <a:spcPts val="2816"/>
              </a:lnSpc>
              <a:spcBef>
                <a:spcPct val="0"/>
              </a:spcBef>
            </a:pPr>
            <a:r>
              <a:rPr lang="en-IN" sz="2800" dirty="0">
                <a:solidFill>
                  <a:schemeClr val="bg1"/>
                </a:solidFill>
                <a:effectLst/>
                <a:latin typeface="Avenir" panose="02000503020000020003" pitchFamily="2" charset="0"/>
                <a:ea typeface="Times New Roman" panose="02020603050405020304" pitchFamily="18" charset="0"/>
              </a:rPr>
              <a:t>Numerical Variables</a:t>
            </a:r>
            <a:endParaRPr lang="en-US" sz="2492" dirty="0">
              <a:solidFill>
                <a:srgbClr val="FFFFFF"/>
              </a:solidFill>
              <a:latin typeface="Telegraf Bold"/>
            </a:endParaRPr>
          </a:p>
        </p:txBody>
      </p:sp>
      <p:sp>
        <p:nvSpPr>
          <p:cNvPr id="12" name="TextBox 11">
            <a:extLst>
              <a:ext uri="{FF2B5EF4-FFF2-40B4-BE49-F238E27FC236}">
                <a16:creationId xmlns:a16="http://schemas.microsoft.com/office/drawing/2014/main" id="{FF8EEF16-51D4-9BC7-9DBB-CACCE674BEB0}"/>
              </a:ext>
            </a:extLst>
          </p:cNvPr>
          <p:cNvSpPr txBox="1"/>
          <p:nvPr/>
        </p:nvSpPr>
        <p:spPr>
          <a:xfrm>
            <a:off x="8355280" y="1317684"/>
            <a:ext cx="6427520" cy="2862322"/>
          </a:xfrm>
          <a:prstGeom prst="rect">
            <a:avLst/>
          </a:prstGeom>
          <a:noFill/>
        </p:spPr>
        <p:txBody>
          <a:bodyPr wrap="square" rtlCol="0">
            <a:spAutoFit/>
          </a:bodyPr>
          <a:lstStyle/>
          <a:p>
            <a:r>
              <a:rPr lang="en-US" dirty="0">
                <a:solidFill>
                  <a:schemeClr val="bg1"/>
                </a:solidFill>
                <a:effectLst/>
                <a:latin typeface="Avenir" panose="02000503020000020003" pitchFamily="2" charset="0"/>
                <a:ea typeface="Times New Roman" panose="02020603050405020304" pitchFamily="18" charset="0"/>
              </a:rPr>
              <a:t>Objective- </a:t>
            </a:r>
            <a:r>
              <a:rPr lang="en-IN" dirty="0">
                <a:solidFill>
                  <a:schemeClr val="bg1"/>
                </a:solidFill>
                <a:effectLst/>
                <a:latin typeface="Avenir" panose="02000503020000020003" pitchFamily="2" charset="0"/>
                <a:ea typeface="Times New Roman" panose="02020603050405020304" pitchFamily="18" charset="0"/>
              </a:rPr>
              <a:t>"What distinct patterns of road accidents can be identified in the dataset, and how can these patterns help in formulating targeted safety measures?"</a:t>
            </a:r>
          </a:p>
          <a:p>
            <a:r>
              <a:rPr lang="en-US" dirty="0">
                <a:solidFill>
                  <a:schemeClr val="bg1"/>
                </a:solidFill>
                <a:effectLst/>
                <a:latin typeface="Avenir" panose="02000503020000020003" pitchFamily="2" charset="0"/>
                <a:ea typeface="Times New Roman" panose="02020603050405020304" pitchFamily="18" charset="0"/>
              </a:rPr>
              <a:t> </a:t>
            </a:r>
            <a:endParaRPr lang="en-IN" dirty="0">
              <a:solidFill>
                <a:schemeClr val="bg1"/>
              </a:solidFill>
              <a:effectLst/>
              <a:latin typeface="Avenir" panose="02000503020000020003" pitchFamily="2" charset="0"/>
              <a:ea typeface="Times New Roman" panose="02020603050405020304" pitchFamily="18" charset="0"/>
            </a:endParaRPr>
          </a:p>
          <a:p>
            <a:r>
              <a:rPr lang="en-IN" dirty="0">
                <a:solidFill>
                  <a:schemeClr val="bg1"/>
                </a:solidFill>
                <a:effectLst/>
                <a:latin typeface="Avenir" panose="02000503020000020003" pitchFamily="2" charset="0"/>
                <a:ea typeface="Times New Roman" panose="02020603050405020304" pitchFamily="18" charset="0"/>
                <a:cs typeface="Calibri" panose="020F0502020204030204" pitchFamily="34" charset="0"/>
              </a:rPr>
              <a:t>Identify Clusters of Accidents:</a:t>
            </a:r>
            <a:endParaRPr lang="en-IN" dirty="0">
              <a:solidFill>
                <a:schemeClr val="bg1"/>
              </a:solidFill>
              <a:effectLst/>
              <a:latin typeface="Avenir" panose="02000503020000020003" pitchFamily="2" charset="0"/>
              <a:ea typeface="Times New Roman" panose="02020603050405020304" pitchFamily="18" charset="0"/>
            </a:endParaRPr>
          </a:p>
          <a:p>
            <a:r>
              <a:rPr lang="en-IN" dirty="0">
                <a:solidFill>
                  <a:schemeClr val="bg1"/>
                </a:solidFill>
                <a:effectLst/>
                <a:latin typeface="Avenir" panose="02000503020000020003" pitchFamily="2" charset="0"/>
                <a:ea typeface="Times New Roman" panose="02020603050405020304" pitchFamily="18" charset="0"/>
                <a:cs typeface="Calibri" panose="020F0502020204030204" pitchFamily="34" charset="0"/>
              </a:rPr>
              <a:t>Determine groups of accidents based on similarities in variables such as location, time, weather conditions, and type of vehicles involved.</a:t>
            </a:r>
            <a:endParaRPr lang="en-IN" dirty="0">
              <a:solidFill>
                <a:schemeClr val="bg1"/>
              </a:solidFill>
              <a:effectLst/>
              <a:latin typeface="Avenir" panose="02000503020000020003" pitchFamily="2" charset="0"/>
              <a:ea typeface="Times New Roman" panose="02020603050405020304" pitchFamily="18" charset="0"/>
            </a:endParaRPr>
          </a:p>
          <a:p>
            <a:r>
              <a:rPr lang="en-US" dirty="0">
                <a:solidFill>
                  <a:schemeClr val="bg1"/>
                </a:solidFill>
                <a:effectLst/>
                <a:latin typeface="Avenir" panose="02000503020000020003" pitchFamily="2" charset="0"/>
                <a:ea typeface="Times New Roman" panose="02020603050405020304" pitchFamily="18" charset="0"/>
              </a:rPr>
              <a:t> </a:t>
            </a:r>
            <a:endParaRPr lang="en-IN" dirty="0">
              <a:solidFill>
                <a:schemeClr val="bg1"/>
              </a:solidFill>
              <a:effectLst/>
              <a:latin typeface="Avenir" panose="02000503020000020003" pitchFamily="2" charset="0"/>
              <a:ea typeface="Times New Roman" panose="02020603050405020304" pitchFamily="18" charset="0"/>
            </a:endParaRPr>
          </a:p>
          <a:p>
            <a:endParaRPr lang="en-US" dirty="0"/>
          </a:p>
        </p:txBody>
      </p:sp>
      <p:sp>
        <p:nvSpPr>
          <p:cNvPr id="13" name="TextBox 12">
            <a:extLst>
              <a:ext uri="{FF2B5EF4-FFF2-40B4-BE49-F238E27FC236}">
                <a16:creationId xmlns:a16="http://schemas.microsoft.com/office/drawing/2014/main" id="{78ECD59D-81B3-E304-4CE6-7A4EC3E04067}"/>
              </a:ext>
            </a:extLst>
          </p:cNvPr>
          <p:cNvSpPr txBox="1"/>
          <p:nvPr/>
        </p:nvSpPr>
        <p:spPr>
          <a:xfrm>
            <a:off x="8490926" y="4790528"/>
            <a:ext cx="3855770" cy="369332"/>
          </a:xfrm>
          <a:prstGeom prst="rect">
            <a:avLst/>
          </a:prstGeom>
          <a:noFill/>
        </p:spPr>
        <p:txBody>
          <a:bodyPr wrap="square" rtlCol="0">
            <a:spAutoFit/>
          </a:bodyPr>
          <a:lstStyle/>
          <a:p>
            <a:r>
              <a:rPr lang="en-US" b="1" dirty="0">
                <a:solidFill>
                  <a:schemeClr val="bg1"/>
                </a:solidFill>
                <a:latin typeface="Avenir" panose="02000503020000020003" pitchFamily="2" charset="0"/>
              </a:rPr>
              <a:t>307,973</a:t>
            </a:r>
          </a:p>
        </p:txBody>
      </p:sp>
      <p:sp>
        <p:nvSpPr>
          <p:cNvPr id="14" name="TextBox 13">
            <a:extLst>
              <a:ext uri="{FF2B5EF4-FFF2-40B4-BE49-F238E27FC236}">
                <a16:creationId xmlns:a16="http://schemas.microsoft.com/office/drawing/2014/main" id="{35A96E85-BE1B-7618-3337-D1BB7202CEEE}"/>
              </a:ext>
            </a:extLst>
          </p:cNvPr>
          <p:cNvSpPr txBox="1"/>
          <p:nvPr/>
        </p:nvSpPr>
        <p:spPr>
          <a:xfrm>
            <a:off x="8490926" y="6280194"/>
            <a:ext cx="3733800" cy="369332"/>
          </a:xfrm>
          <a:prstGeom prst="rect">
            <a:avLst/>
          </a:prstGeom>
          <a:noFill/>
        </p:spPr>
        <p:txBody>
          <a:bodyPr wrap="square" rtlCol="0">
            <a:spAutoFit/>
          </a:bodyPr>
          <a:lstStyle/>
          <a:p>
            <a:r>
              <a:rPr lang="en-US" b="1" dirty="0">
                <a:solidFill>
                  <a:schemeClr val="bg1"/>
                </a:solidFill>
                <a:latin typeface="Avenir" panose="02000503020000020003" pitchFamily="2" charset="0"/>
              </a:rPr>
              <a:t>21</a:t>
            </a:r>
          </a:p>
        </p:txBody>
      </p:sp>
      <p:sp>
        <p:nvSpPr>
          <p:cNvPr id="15" name="TextBox 14">
            <a:extLst>
              <a:ext uri="{FF2B5EF4-FFF2-40B4-BE49-F238E27FC236}">
                <a16:creationId xmlns:a16="http://schemas.microsoft.com/office/drawing/2014/main" id="{FCA4666A-F15B-564F-AA06-CE288D0550D4}"/>
              </a:ext>
            </a:extLst>
          </p:cNvPr>
          <p:cNvSpPr txBox="1"/>
          <p:nvPr/>
        </p:nvSpPr>
        <p:spPr>
          <a:xfrm>
            <a:off x="8616290" y="7724826"/>
            <a:ext cx="4876800" cy="369332"/>
          </a:xfrm>
          <a:prstGeom prst="rect">
            <a:avLst/>
          </a:prstGeom>
          <a:noFill/>
        </p:spPr>
        <p:txBody>
          <a:bodyPr wrap="square" rtlCol="0">
            <a:spAutoFit/>
          </a:bodyPr>
          <a:lstStyle/>
          <a:p>
            <a:r>
              <a:rPr lang="en-US" b="1" dirty="0">
                <a:solidFill>
                  <a:schemeClr val="bg1"/>
                </a:solidFill>
                <a:latin typeface="Avenir" panose="02000503020000020003" pitchFamily="2" charset="0"/>
              </a:rPr>
              <a:t>16</a:t>
            </a:r>
          </a:p>
        </p:txBody>
      </p:sp>
      <p:sp>
        <p:nvSpPr>
          <p:cNvPr id="16" name="TextBox 15">
            <a:extLst>
              <a:ext uri="{FF2B5EF4-FFF2-40B4-BE49-F238E27FC236}">
                <a16:creationId xmlns:a16="http://schemas.microsoft.com/office/drawing/2014/main" id="{35F169C0-297A-64C2-26A5-3DD21AEC081F}"/>
              </a:ext>
            </a:extLst>
          </p:cNvPr>
          <p:cNvSpPr txBox="1"/>
          <p:nvPr/>
        </p:nvSpPr>
        <p:spPr>
          <a:xfrm>
            <a:off x="8685240" y="9029826"/>
            <a:ext cx="3171804" cy="369332"/>
          </a:xfrm>
          <a:prstGeom prst="rect">
            <a:avLst/>
          </a:prstGeom>
          <a:noFill/>
        </p:spPr>
        <p:txBody>
          <a:bodyPr wrap="square" rtlCol="0">
            <a:spAutoFit/>
          </a:bodyPr>
          <a:lstStyle/>
          <a:p>
            <a:r>
              <a:rPr lang="en-US" b="1" dirty="0">
                <a:solidFill>
                  <a:schemeClr val="bg1"/>
                </a:solidFill>
                <a:latin typeface="Avenir" panose="02000503020000020003" pitchFamily="2" charset="0"/>
              </a:rPr>
              <a:t>5</a:t>
            </a:r>
          </a:p>
        </p:txBody>
      </p:sp>
    </p:spTree>
    <p:extLst>
      <p:ext uri="{BB962C8B-B14F-4D97-AF65-F5344CB8AC3E}">
        <p14:creationId xmlns:p14="http://schemas.microsoft.com/office/powerpoint/2010/main" val="36133057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8">
            <a:extLst>
              <a:ext uri="{FF2B5EF4-FFF2-40B4-BE49-F238E27FC236}">
                <a16:creationId xmlns:a16="http://schemas.microsoft.com/office/drawing/2014/main" id="{CB93109B-8E0E-7146-0C5A-D95702F8A93C}"/>
              </a:ext>
            </a:extLst>
          </p:cNvPr>
          <p:cNvSpPr txBox="1"/>
          <p:nvPr/>
        </p:nvSpPr>
        <p:spPr>
          <a:xfrm>
            <a:off x="228601" y="1182666"/>
            <a:ext cx="8915399" cy="5576976"/>
          </a:xfrm>
          <a:prstGeom prst="rect">
            <a:avLst/>
          </a:prstGeom>
        </p:spPr>
        <p:txBody>
          <a:bodyPr wrap="square" lIns="0" tIns="0" rIns="0" bIns="0" rtlCol="0" anchor="t">
            <a:spAutoFit/>
          </a:bodyPr>
          <a:lstStyle/>
          <a:p>
            <a:pPr marL="342900" lvl="0" indent="-342900">
              <a:buFont typeface="+mj-lt"/>
              <a:buAutoNum type="arabicPeriod"/>
              <a:tabLst>
                <a:tab pos="457200" algn="l"/>
              </a:tabLst>
            </a:pPr>
            <a:r>
              <a:rPr lang="en-IN" sz="2000" b="1" u="sng" dirty="0">
                <a:solidFill>
                  <a:schemeClr val="accent3">
                    <a:lumMod val="50000"/>
                  </a:schemeClr>
                </a:solidFill>
                <a:effectLst/>
                <a:latin typeface="Avenir" panose="02000503020000020003" pitchFamily="2" charset="0"/>
                <a:ea typeface="Times New Roman" panose="02020603050405020304" pitchFamily="18" charset="0"/>
                <a:cs typeface="Times New Roman" panose="02020603050405020304" pitchFamily="18" charset="0"/>
              </a:rPr>
              <a:t>Number of Casualties:</a:t>
            </a:r>
            <a:endParaRPr lang="en-IN" sz="2000" b="1" u="sng" dirty="0">
              <a:solidFill>
                <a:schemeClr val="accent3">
                  <a:lumMod val="50000"/>
                </a:schemeClr>
              </a:solidFill>
              <a:effectLst/>
              <a:latin typeface="Avenir" panose="02000503020000020003" pitchFamily="2" charset="0"/>
              <a:ea typeface="Calibri" panose="020F0502020204030204" pitchFamily="34" charset="0"/>
              <a:cs typeface="Times New Roman" panose="02020603050405020304" pitchFamily="18" charset="0"/>
            </a:endParaRPr>
          </a:p>
          <a:p>
            <a:pPr marL="742950" lvl="1" indent="-285750">
              <a:buSzPts val="1000"/>
              <a:buFont typeface="Symbol" pitchFamily="2" charset="2"/>
              <a:buChar char=""/>
              <a:tabLst>
                <a:tab pos="914400" algn="l"/>
              </a:tabLst>
            </a:pPr>
            <a:r>
              <a:rPr lang="en-IN" sz="2000" dirty="0">
                <a:effectLst/>
                <a:latin typeface="Avenir" panose="02000503020000020003" pitchFamily="2" charset="0"/>
                <a:ea typeface="Times New Roman" panose="02020603050405020304" pitchFamily="18" charset="0"/>
                <a:cs typeface="Times New Roman" panose="02020603050405020304" pitchFamily="18" charset="0"/>
              </a:rPr>
              <a:t>The data is concentrated at the lower end, suggesting that accidents with a high number of casualties are less frequent.</a:t>
            </a:r>
            <a:endParaRPr lang="en-IN" sz="2000" dirty="0">
              <a:effectLst/>
              <a:latin typeface="Avenir" panose="02000503020000020003" pitchFamily="2" charset="0"/>
              <a:ea typeface="Calibri" panose="020F0502020204030204" pitchFamily="34" charset="0"/>
              <a:cs typeface="Times New Roman" panose="02020603050405020304" pitchFamily="18" charset="0"/>
            </a:endParaRPr>
          </a:p>
          <a:p>
            <a:pPr marL="742950" lvl="1" indent="-285750">
              <a:buSzPts val="1000"/>
              <a:buFont typeface="Symbol" pitchFamily="2" charset="2"/>
              <a:buChar char=""/>
              <a:tabLst>
                <a:tab pos="914400" algn="l"/>
              </a:tabLst>
            </a:pPr>
            <a:r>
              <a:rPr lang="en-IN" sz="2000" dirty="0">
                <a:effectLst/>
                <a:latin typeface="Avenir" panose="02000503020000020003" pitchFamily="2" charset="0"/>
                <a:ea typeface="Times New Roman" panose="02020603050405020304" pitchFamily="18" charset="0"/>
                <a:cs typeface="Times New Roman" panose="02020603050405020304" pitchFamily="18" charset="0"/>
              </a:rPr>
              <a:t>There are numerous outliers, indicating incidents with unusually high casualty counts compared to the rest.</a:t>
            </a:r>
            <a:endParaRPr lang="en-IN" sz="2000" dirty="0">
              <a:effectLst/>
              <a:latin typeface="Avenir" panose="02000503020000020003" pitchFamily="2" charset="0"/>
              <a:ea typeface="Calibri" panose="020F0502020204030204" pitchFamily="34" charset="0"/>
              <a:cs typeface="Times New Roman" panose="02020603050405020304" pitchFamily="18" charset="0"/>
            </a:endParaRPr>
          </a:p>
          <a:p>
            <a:pPr marL="342900" lvl="0" indent="-342900">
              <a:buFont typeface="+mj-lt"/>
              <a:buAutoNum type="arabicPeriod" startAt="2"/>
              <a:tabLst>
                <a:tab pos="457200" algn="l"/>
              </a:tabLst>
            </a:pPr>
            <a:r>
              <a:rPr lang="en-IN" sz="2000" b="1" u="sng" dirty="0">
                <a:solidFill>
                  <a:schemeClr val="accent3">
                    <a:lumMod val="50000"/>
                  </a:schemeClr>
                </a:solidFill>
                <a:effectLst/>
                <a:latin typeface="Avenir" panose="02000503020000020003" pitchFamily="2" charset="0"/>
                <a:ea typeface="Times New Roman" panose="02020603050405020304" pitchFamily="18" charset="0"/>
                <a:cs typeface="Times New Roman" panose="02020603050405020304" pitchFamily="18" charset="0"/>
              </a:rPr>
              <a:t>Number of Vehicles:</a:t>
            </a:r>
            <a:endParaRPr lang="en-IN" sz="2000" b="1" u="sng" dirty="0">
              <a:solidFill>
                <a:schemeClr val="accent3">
                  <a:lumMod val="50000"/>
                </a:schemeClr>
              </a:solidFill>
              <a:effectLst/>
              <a:latin typeface="Avenir" panose="02000503020000020003" pitchFamily="2" charset="0"/>
              <a:ea typeface="Calibri" panose="020F0502020204030204" pitchFamily="34" charset="0"/>
              <a:cs typeface="Times New Roman" panose="02020603050405020304" pitchFamily="18" charset="0"/>
            </a:endParaRPr>
          </a:p>
          <a:p>
            <a:pPr marL="742950" lvl="1" indent="-285750">
              <a:buSzPts val="1000"/>
              <a:buFont typeface="Symbol" pitchFamily="2" charset="2"/>
              <a:buChar char=""/>
              <a:tabLst>
                <a:tab pos="914400" algn="l"/>
              </a:tabLst>
            </a:pPr>
            <a:r>
              <a:rPr lang="en-IN" sz="2000" dirty="0">
                <a:effectLst/>
                <a:latin typeface="Avenir" panose="02000503020000020003" pitchFamily="2" charset="0"/>
                <a:ea typeface="Times New Roman" panose="02020603050405020304" pitchFamily="18" charset="0"/>
                <a:cs typeface="Times New Roman" panose="02020603050405020304" pitchFamily="18" charset="0"/>
              </a:rPr>
              <a:t>The distribution of vehicles involved in accidents appears to be slightly more spread out than the casualties but still indicates that accidents typically involve a small number of vehicles.</a:t>
            </a:r>
            <a:endParaRPr lang="en-IN" sz="2000" dirty="0">
              <a:effectLst/>
              <a:latin typeface="Avenir" panose="02000503020000020003" pitchFamily="2" charset="0"/>
              <a:ea typeface="Calibri" panose="020F0502020204030204" pitchFamily="34" charset="0"/>
              <a:cs typeface="Times New Roman" panose="02020603050405020304" pitchFamily="18" charset="0"/>
            </a:endParaRPr>
          </a:p>
          <a:p>
            <a:pPr marL="742950" lvl="1" indent="-285750">
              <a:buSzPts val="1000"/>
              <a:buFont typeface="Symbol" pitchFamily="2" charset="2"/>
              <a:buChar char=""/>
              <a:tabLst>
                <a:tab pos="914400" algn="l"/>
              </a:tabLst>
            </a:pPr>
            <a:r>
              <a:rPr lang="en-IN" sz="2000" dirty="0">
                <a:effectLst/>
                <a:latin typeface="Avenir" panose="02000503020000020003" pitchFamily="2" charset="0"/>
                <a:ea typeface="Times New Roman" panose="02020603050405020304" pitchFamily="18" charset="0"/>
                <a:cs typeface="Times New Roman" panose="02020603050405020304" pitchFamily="18" charset="0"/>
              </a:rPr>
              <a:t>The presence of outliers suggests that there are some accidents involving many vehicles, though these are not the norm.</a:t>
            </a:r>
            <a:endParaRPr lang="en-IN" sz="2000" dirty="0">
              <a:effectLst/>
              <a:latin typeface="Avenir" panose="02000503020000020003" pitchFamily="2" charset="0"/>
              <a:ea typeface="Calibri" panose="020F0502020204030204" pitchFamily="34" charset="0"/>
              <a:cs typeface="Times New Roman" panose="02020603050405020304" pitchFamily="18" charset="0"/>
            </a:endParaRPr>
          </a:p>
          <a:p>
            <a:pPr marL="342900" lvl="0" indent="-342900">
              <a:buFont typeface="+mj-lt"/>
              <a:buAutoNum type="arabicPeriod" startAt="3"/>
              <a:tabLst>
                <a:tab pos="457200" algn="l"/>
              </a:tabLst>
            </a:pPr>
            <a:r>
              <a:rPr lang="en-IN" sz="2000" b="1" u="sng" dirty="0">
                <a:solidFill>
                  <a:schemeClr val="accent3">
                    <a:lumMod val="50000"/>
                  </a:schemeClr>
                </a:solidFill>
                <a:effectLst/>
                <a:latin typeface="Avenir" panose="02000503020000020003" pitchFamily="2" charset="0"/>
                <a:ea typeface="Times New Roman" panose="02020603050405020304" pitchFamily="18" charset="0"/>
                <a:cs typeface="Times New Roman" panose="02020603050405020304" pitchFamily="18" charset="0"/>
              </a:rPr>
              <a:t>Speed limit:</a:t>
            </a:r>
            <a:endParaRPr lang="en-IN" sz="2000" b="1" u="sng" dirty="0">
              <a:solidFill>
                <a:schemeClr val="accent3">
                  <a:lumMod val="50000"/>
                </a:schemeClr>
              </a:solidFill>
              <a:effectLst/>
              <a:latin typeface="Avenir" panose="02000503020000020003" pitchFamily="2" charset="0"/>
              <a:ea typeface="Calibri" panose="020F0502020204030204" pitchFamily="34" charset="0"/>
              <a:cs typeface="Times New Roman" panose="02020603050405020304" pitchFamily="18" charset="0"/>
            </a:endParaRPr>
          </a:p>
          <a:p>
            <a:pPr marL="742950" lvl="1" indent="-285750">
              <a:buSzPts val="1000"/>
              <a:buFont typeface="Symbol" pitchFamily="2" charset="2"/>
              <a:buChar char=""/>
              <a:tabLst>
                <a:tab pos="914400" algn="l"/>
              </a:tabLst>
            </a:pPr>
            <a:r>
              <a:rPr lang="en-IN" sz="2000" dirty="0">
                <a:effectLst/>
                <a:latin typeface="Avenir" panose="02000503020000020003" pitchFamily="2" charset="0"/>
                <a:ea typeface="Times New Roman" panose="02020603050405020304" pitchFamily="18" charset="0"/>
                <a:cs typeface="Times New Roman" panose="02020603050405020304" pitchFamily="18" charset="0"/>
              </a:rPr>
              <a:t>The median speed limit is around 30, which could indicate that many accidents occur in areas with this speed limit, such as urban areas.</a:t>
            </a:r>
            <a:endParaRPr lang="en-IN" sz="2000" dirty="0">
              <a:effectLst/>
              <a:latin typeface="Avenir" panose="02000503020000020003" pitchFamily="2" charset="0"/>
              <a:ea typeface="Calibri" panose="020F0502020204030204" pitchFamily="34" charset="0"/>
              <a:cs typeface="Times New Roman" panose="02020603050405020304" pitchFamily="18" charset="0"/>
            </a:endParaRPr>
          </a:p>
          <a:p>
            <a:pPr marL="742950" lvl="1" indent="-285750">
              <a:buSzPts val="1000"/>
              <a:buFont typeface="Symbol" pitchFamily="2" charset="2"/>
              <a:buChar char=""/>
              <a:tabLst>
                <a:tab pos="914400" algn="l"/>
              </a:tabLst>
            </a:pPr>
            <a:r>
              <a:rPr lang="en-IN" sz="2000" dirty="0">
                <a:effectLst/>
                <a:latin typeface="Avenir" panose="02000503020000020003" pitchFamily="2" charset="0"/>
                <a:ea typeface="Times New Roman" panose="02020603050405020304" pitchFamily="18" charset="0"/>
                <a:cs typeface="Times New Roman" panose="02020603050405020304" pitchFamily="18" charset="0"/>
              </a:rPr>
              <a:t>There's a wide range of outliers, particularly on the upper end, indicating that some accidents occur at locations with very high-speed limits.</a:t>
            </a:r>
            <a:endParaRPr lang="en-IN" sz="2000" dirty="0">
              <a:effectLst/>
              <a:latin typeface="Avenir" panose="02000503020000020003" pitchFamily="2" charset="0"/>
              <a:ea typeface="Calibri" panose="020F0502020204030204" pitchFamily="34" charset="0"/>
              <a:cs typeface="Times New Roman" panose="02020603050405020304" pitchFamily="18" charset="0"/>
            </a:endParaRPr>
          </a:p>
          <a:p>
            <a:pPr>
              <a:lnSpc>
                <a:spcPts val="2777"/>
              </a:lnSpc>
            </a:pPr>
            <a:r>
              <a:rPr lang="en-US" sz="2000" dirty="0">
                <a:latin typeface="Avenir" panose="02000503020000020003" pitchFamily="2" charset="0"/>
              </a:rPr>
              <a:t>. </a:t>
            </a:r>
            <a:endParaRPr lang="en-US" sz="2000" u="none" strike="noStrike" dirty="0">
              <a:latin typeface="Avenir" panose="02000503020000020003" pitchFamily="2" charset="0"/>
            </a:endParaRPr>
          </a:p>
        </p:txBody>
      </p:sp>
      <p:sp>
        <p:nvSpPr>
          <p:cNvPr id="17" name="TextBox 17">
            <a:extLst>
              <a:ext uri="{FF2B5EF4-FFF2-40B4-BE49-F238E27FC236}">
                <a16:creationId xmlns:a16="http://schemas.microsoft.com/office/drawing/2014/main" id="{39CCF141-109D-EA1C-F4CA-E79523CBBB62}"/>
              </a:ext>
            </a:extLst>
          </p:cNvPr>
          <p:cNvSpPr txBox="1"/>
          <p:nvPr/>
        </p:nvSpPr>
        <p:spPr>
          <a:xfrm>
            <a:off x="3479329" y="6400569"/>
            <a:ext cx="3241715" cy="359073"/>
          </a:xfrm>
          <a:prstGeom prst="rect">
            <a:avLst/>
          </a:prstGeom>
        </p:spPr>
        <p:txBody>
          <a:bodyPr lIns="0" tIns="0" rIns="0" bIns="0" rtlCol="0" anchor="t">
            <a:spAutoFit/>
          </a:bodyPr>
          <a:lstStyle/>
          <a:p>
            <a:pPr marL="0" lvl="0" indent="0" algn="l">
              <a:lnSpc>
                <a:spcPts val="2816"/>
              </a:lnSpc>
              <a:spcBef>
                <a:spcPct val="0"/>
              </a:spcBef>
            </a:pPr>
            <a:r>
              <a:rPr lang="en-US" sz="2492" dirty="0">
                <a:solidFill>
                  <a:schemeClr val="accent3">
                    <a:lumMod val="50000"/>
                  </a:schemeClr>
                </a:solidFill>
                <a:latin typeface="Telegraf Bold"/>
              </a:rPr>
              <a:t>Box-Plot</a:t>
            </a:r>
          </a:p>
        </p:txBody>
      </p:sp>
      <p:sp>
        <p:nvSpPr>
          <p:cNvPr id="18" name="TextBox 7">
            <a:extLst>
              <a:ext uri="{FF2B5EF4-FFF2-40B4-BE49-F238E27FC236}">
                <a16:creationId xmlns:a16="http://schemas.microsoft.com/office/drawing/2014/main" id="{DDE3776D-E117-D64E-876D-68E3F361FDA7}"/>
              </a:ext>
            </a:extLst>
          </p:cNvPr>
          <p:cNvSpPr txBox="1"/>
          <p:nvPr/>
        </p:nvSpPr>
        <p:spPr>
          <a:xfrm>
            <a:off x="3023804" y="167600"/>
            <a:ext cx="6358248" cy="654025"/>
          </a:xfrm>
          <a:prstGeom prst="rect">
            <a:avLst/>
          </a:prstGeom>
        </p:spPr>
        <p:txBody>
          <a:bodyPr wrap="square" lIns="0" tIns="0" rIns="0" bIns="0" rtlCol="0" anchor="t">
            <a:spAutoFit/>
          </a:bodyPr>
          <a:lstStyle/>
          <a:p>
            <a:pPr>
              <a:lnSpc>
                <a:spcPts val="5085"/>
              </a:lnSpc>
            </a:pPr>
            <a:r>
              <a:rPr lang="en-US" sz="4500" dirty="0">
                <a:solidFill>
                  <a:schemeClr val="accent3">
                    <a:lumMod val="50000"/>
                  </a:schemeClr>
                </a:solidFill>
                <a:latin typeface="Telegraf Bold"/>
              </a:rPr>
              <a:t>Descriptive Statistics</a:t>
            </a:r>
          </a:p>
        </p:txBody>
      </p:sp>
      <p:pic>
        <p:nvPicPr>
          <p:cNvPr id="21" name="Picture 20" descr="A row of boxes with numbers and symbols&#10;&#10;Description automatically generated with medium confidence">
            <a:extLst>
              <a:ext uri="{FF2B5EF4-FFF2-40B4-BE49-F238E27FC236}">
                <a16:creationId xmlns:a16="http://schemas.microsoft.com/office/drawing/2014/main" id="{675CB706-EBF2-7BEC-493E-38A3F5E579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1600" y="6858017"/>
            <a:ext cx="5939603" cy="3049827"/>
          </a:xfrm>
          <a:prstGeom prst="rect">
            <a:avLst/>
          </a:prstGeom>
        </p:spPr>
      </p:pic>
      <p:grpSp>
        <p:nvGrpSpPr>
          <p:cNvPr id="22" name="Group 2">
            <a:extLst>
              <a:ext uri="{FF2B5EF4-FFF2-40B4-BE49-F238E27FC236}">
                <a16:creationId xmlns:a16="http://schemas.microsoft.com/office/drawing/2014/main" id="{FEBF6A73-ECB3-C165-C2A2-126A68780D62}"/>
              </a:ext>
            </a:extLst>
          </p:cNvPr>
          <p:cNvGrpSpPr/>
          <p:nvPr/>
        </p:nvGrpSpPr>
        <p:grpSpPr>
          <a:xfrm>
            <a:off x="9382052" y="0"/>
            <a:ext cx="10067754" cy="10334412"/>
            <a:chOff x="0" y="0"/>
            <a:chExt cx="2651589" cy="2721820"/>
          </a:xfrm>
        </p:grpSpPr>
        <p:sp>
          <p:nvSpPr>
            <p:cNvPr id="23" name="Freeform 3">
              <a:extLst>
                <a:ext uri="{FF2B5EF4-FFF2-40B4-BE49-F238E27FC236}">
                  <a16:creationId xmlns:a16="http://schemas.microsoft.com/office/drawing/2014/main" id="{FFE4FEA2-C373-4260-813B-5DD2DB309035}"/>
                </a:ext>
              </a:extLst>
            </p:cNvPr>
            <p:cNvSpPr/>
            <p:nvPr/>
          </p:nvSpPr>
          <p:spPr>
            <a:xfrm>
              <a:off x="0" y="0"/>
              <a:ext cx="2651590" cy="2721820"/>
            </a:xfrm>
            <a:custGeom>
              <a:avLst/>
              <a:gdLst/>
              <a:ahLst/>
              <a:cxnLst/>
              <a:rect l="l" t="t" r="r" b="b"/>
              <a:pathLst>
                <a:path w="2651590" h="2721820">
                  <a:moveTo>
                    <a:pt x="0" y="0"/>
                  </a:moveTo>
                  <a:lnTo>
                    <a:pt x="2651590" y="0"/>
                  </a:lnTo>
                  <a:lnTo>
                    <a:pt x="2651590" y="2721820"/>
                  </a:lnTo>
                  <a:lnTo>
                    <a:pt x="0" y="2721820"/>
                  </a:lnTo>
                  <a:close/>
                </a:path>
              </a:pathLst>
            </a:custGeom>
            <a:gradFill rotWithShape="1">
              <a:gsLst>
                <a:gs pos="0">
                  <a:srgbClr val="42A466">
                    <a:alpha val="100000"/>
                  </a:srgbClr>
                </a:gs>
                <a:gs pos="100000">
                  <a:srgbClr val="000000">
                    <a:alpha val="100000"/>
                  </a:srgbClr>
                </a:gs>
              </a:gsLst>
              <a:lin ang="2700000"/>
            </a:gradFill>
          </p:spPr>
          <p:txBody>
            <a:bodyPr/>
            <a:lstStyle/>
            <a:p>
              <a:endParaRPr lang="en-US" dirty="0"/>
            </a:p>
          </p:txBody>
        </p:sp>
        <p:sp>
          <p:nvSpPr>
            <p:cNvPr id="24" name="TextBox 4">
              <a:extLst>
                <a:ext uri="{FF2B5EF4-FFF2-40B4-BE49-F238E27FC236}">
                  <a16:creationId xmlns:a16="http://schemas.microsoft.com/office/drawing/2014/main" id="{7AE4286B-69D4-9625-CD9B-901050BDF2D7}"/>
                </a:ext>
              </a:extLst>
            </p:cNvPr>
            <p:cNvSpPr txBox="1"/>
            <p:nvPr/>
          </p:nvSpPr>
          <p:spPr>
            <a:xfrm>
              <a:off x="0" y="-76200"/>
              <a:ext cx="2651589" cy="2798020"/>
            </a:xfrm>
            <a:prstGeom prst="rect">
              <a:avLst/>
            </a:prstGeom>
          </p:spPr>
          <p:txBody>
            <a:bodyPr lIns="50800" tIns="50800" rIns="50800" bIns="50800" rtlCol="0" anchor="ctr"/>
            <a:lstStyle/>
            <a:p>
              <a:pPr algn="ctr">
                <a:lnSpc>
                  <a:spcPts val="2800"/>
                </a:lnSpc>
              </a:pPr>
              <a:endParaRPr/>
            </a:p>
          </p:txBody>
        </p:sp>
      </p:grpSp>
      <p:pic>
        <p:nvPicPr>
          <p:cNvPr id="25" name="Picture 24" descr="A group of blue and black dotted graphs&#10;&#10;Description automatically generated with medium confidence">
            <a:extLst>
              <a:ext uri="{FF2B5EF4-FFF2-40B4-BE49-F238E27FC236}">
                <a16:creationId xmlns:a16="http://schemas.microsoft.com/office/drawing/2014/main" id="{44622D00-33DB-95B9-A3BE-8D0CCB2A88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20110" y="1113485"/>
            <a:ext cx="6019799" cy="3909060"/>
          </a:xfrm>
          <a:prstGeom prst="rect">
            <a:avLst/>
          </a:prstGeom>
        </p:spPr>
      </p:pic>
      <p:sp>
        <p:nvSpPr>
          <p:cNvPr id="27" name="TextBox 26">
            <a:extLst>
              <a:ext uri="{FF2B5EF4-FFF2-40B4-BE49-F238E27FC236}">
                <a16:creationId xmlns:a16="http://schemas.microsoft.com/office/drawing/2014/main" id="{6EFD14C9-5951-8A7B-B099-B76E5FBC30BC}"/>
              </a:ext>
            </a:extLst>
          </p:cNvPr>
          <p:cNvSpPr txBox="1"/>
          <p:nvPr/>
        </p:nvSpPr>
        <p:spPr>
          <a:xfrm>
            <a:off x="9753601" y="5143500"/>
            <a:ext cx="8305798" cy="5016758"/>
          </a:xfrm>
          <a:prstGeom prst="rect">
            <a:avLst/>
          </a:prstGeom>
          <a:noFill/>
        </p:spPr>
        <p:txBody>
          <a:bodyPr wrap="square">
            <a:spAutoFit/>
          </a:bodyPr>
          <a:lstStyle/>
          <a:p>
            <a:pPr marL="342900" lvl="0" indent="-342900">
              <a:buFont typeface="+mj-lt"/>
              <a:buAutoNum type="arabicPeriod"/>
              <a:tabLst>
                <a:tab pos="457200" algn="l"/>
              </a:tabLst>
            </a:pPr>
            <a:r>
              <a:rPr lang="en-IN" sz="2000" b="1" u="sng" dirty="0">
                <a:solidFill>
                  <a:schemeClr val="bg1"/>
                </a:solidFill>
                <a:effectLst/>
                <a:latin typeface="Avenir" panose="02000503020000020003" pitchFamily="2" charset="0"/>
                <a:ea typeface="Times New Roman" panose="02020603050405020304" pitchFamily="18" charset="0"/>
                <a:cs typeface="Times New Roman" panose="02020603050405020304" pitchFamily="18" charset="0"/>
              </a:rPr>
              <a:t>Number of Casualties vs. Number of</a:t>
            </a:r>
            <a:r>
              <a:rPr lang="en-IN" sz="2000" b="1" u="sng" dirty="0">
                <a:solidFill>
                  <a:schemeClr val="bg1"/>
                </a:solidFill>
                <a:latin typeface="Avenir" panose="02000503020000020003" pitchFamily="2" charset="0"/>
                <a:ea typeface="Times New Roman" panose="02020603050405020304" pitchFamily="18" charset="0"/>
                <a:cs typeface="Times New Roman" panose="02020603050405020304" pitchFamily="18" charset="0"/>
              </a:rPr>
              <a:t> </a:t>
            </a:r>
            <a:r>
              <a:rPr lang="en-IN" sz="2000" b="1" u="sng" dirty="0">
                <a:solidFill>
                  <a:schemeClr val="bg1"/>
                </a:solidFill>
                <a:effectLst/>
                <a:latin typeface="Avenir" panose="02000503020000020003" pitchFamily="2" charset="0"/>
                <a:ea typeface="Times New Roman" panose="02020603050405020304" pitchFamily="18" charset="0"/>
                <a:cs typeface="Times New Roman" panose="02020603050405020304" pitchFamily="18" charset="0"/>
              </a:rPr>
              <a:t>Vehicles:</a:t>
            </a:r>
            <a:endParaRPr lang="en-IN" sz="2000" b="1" u="sng" dirty="0">
              <a:solidFill>
                <a:schemeClr val="bg1"/>
              </a:solidFill>
              <a:effectLst/>
              <a:latin typeface="Avenir" panose="02000503020000020003" pitchFamily="2" charset="0"/>
              <a:ea typeface="Calibri" panose="020F0502020204030204" pitchFamily="34" charset="0"/>
              <a:cs typeface="Times New Roman" panose="02020603050405020304" pitchFamily="18" charset="0"/>
            </a:endParaRPr>
          </a:p>
          <a:p>
            <a:pPr marL="742950" lvl="1" indent="-285750">
              <a:buSzPts val="1000"/>
              <a:buFont typeface="Symbol" pitchFamily="2" charset="2"/>
              <a:buChar char=""/>
              <a:tabLst>
                <a:tab pos="914400" algn="l"/>
              </a:tabLst>
            </a:pPr>
            <a:r>
              <a:rPr lang="en-IN" sz="2000" dirty="0">
                <a:solidFill>
                  <a:schemeClr val="bg1"/>
                </a:solidFill>
                <a:effectLst/>
                <a:latin typeface="Avenir" panose="02000503020000020003" pitchFamily="2" charset="0"/>
                <a:ea typeface="Times New Roman" panose="02020603050405020304" pitchFamily="18" charset="0"/>
                <a:cs typeface="Times New Roman" panose="02020603050405020304" pitchFamily="18" charset="0"/>
              </a:rPr>
              <a:t>There doesn't seem to be a clear correlation between the number of vehicles involved in an accident and the number of casualties.</a:t>
            </a:r>
            <a:endParaRPr lang="en-IN" sz="2000" dirty="0">
              <a:solidFill>
                <a:schemeClr val="bg1"/>
              </a:solidFill>
              <a:effectLst/>
              <a:latin typeface="Avenir" panose="02000503020000020003" pitchFamily="2" charset="0"/>
              <a:ea typeface="Calibri" panose="020F0502020204030204" pitchFamily="34" charset="0"/>
              <a:cs typeface="Times New Roman" panose="02020603050405020304" pitchFamily="18" charset="0"/>
            </a:endParaRPr>
          </a:p>
          <a:p>
            <a:pPr marL="742950" lvl="1" indent="-285750">
              <a:buSzPts val="1000"/>
              <a:buFont typeface="Symbol" pitchFamily="2" charset="2"/>
              <a:buChar char=""/>
              <a:tabLst>
                <a:tab pos="914400" algn="l"/>
              </a:tabLst>
            </a:pPr>
            <a:r>
              <a:rPr lang="en-IN" sz="2000" dirty="0">
                <a:solidFill>
                  <a:schemeClr val="bg1"/>
                </a:solidFill>
                <a:effectLst/>
                <a:latin typeface="Avenir" panose="02000503020000020003" pitchFamily="2" charset="0"/>
                <a:ea typeface="Times New Roman" panose="02020603050405020304" pitchFamily="18" charset="0"/>
                <a:cs typeface="Times New Roman" panose="02020603050405020304" pitchFamily="18" charset="0"/>
              </a:rPr>
              <a:t>The data points are widely scattered, suggesting varied outcomes depending on the specific circumstances of each accident.</a:t>
            </a:r>
            <a:endParaRPr lang="en-IN" sz="2000" dirty="0">
              <a:solidFill>
                <a:schemeClr val="bg1"/>
              </a:solidFill>
              <a:effectLst/>
              <a:latin typeface="Avenir" panose="02000503020000020003" pitchFamily="2" charset="0"/>
              <a:ea typeface="Calibri" panose="020F0502020204030204" pitchFamily="34" charset="0"/>
              <a:cs typeface="Times New Roman" panose="02020603050405020304" pitchFamily="18" charset="0"/>
            </a:endParaRPr>
          </a:p>
          <a:p>
            <a:pPr marL="342900" lvl="0" indent="-342900">
              <a:buFont typeface="+mj-lt"/>
              <a:buAutoNum type="arabicPeriod" startAt="2"/>
              <a:tabLst>
                <a:tab pos="457200" algn="l"/>
              </a:tabLst>
            </a:pPr>
            <a:r>
              <a:rPr lang="en-IN" sz="2000" b="1" u="sng" dirty="0">
                <a:solidFill>
                  <a:schemeClr val="bg1"/>
                </a:solidFill>
                <a:effectLst/>
                <a:latin typeface="Avenir" panose="02000503020000020003" pitchFamily="2" charset="0"/>
                <a:ea typeface="Times New Roman" panose="02020603050405020304" pitchFamily="18" charset="0"/>
                <a:cs typeface="Times New Roman" panose="02020603050405020304" pitchFamily="18" charset="0"/>
              </a:rPr>
              <a:t>Number of</a:t>
            </a:r>
            <a:r>
              <a:rPr lang="en-IN" sz="2000" b="1" u="sng" dirty="0">
                <a:solidFill>
                  <a:schemeClr val="bg1"/>
                </a:solidFill>
                <a:latin typeface="Avenir" panose="02000503020000020003" pitchFamily="2" charset="0"/>
                <a:ea typeface="Times New Roman" panose="02020603050405020304" pitchFamily="18" charset="0"/>
                <a:cs typeface="Times New Roman" panose="02020603050405020304" pitchFamily="18" charset="0"/>
              </a:rPr>
              <a:t> </a:t>
            </a:r>
            <a:r>
              <a:rPr lang="en-IN" sz="2000" b="1" u="sng" dirty="0">
                <a:solidFill>
                  <a:schemeClr val="bg1"/>
                </a:solidFill>
                <a:effectLst/>
                <a:latin typeface="Avenir" panose="02000503020000020003" pitchFamily="2" charset="0"/>
                <a:ea typeface="Times New Roman" panose="02020603050405020304" pitchFamily="18" charset="0"/>
                <a:cs typeface="Times New Roman" panose="02020603050405020304" pitchFamily="18" charset="0"/>
              </a:rPr>
              <a:t>Casualties vs. Speed limit:</a:t>
            </a:r>
            <a:endParaRPr lang="en-IN" sz="2000" b="1" u="sng" dirty="0">
              <a:solidFill>
                <a:schemeClr val="bg1"/>
              </a:solidFill>
              <a:effectLst/>
              <a:latin typeface="Avenir" panose="02000503020000020003" pitchFamily="2" charset="0"/>
              <a:ea typeface="Calibri" panose="020F0502020204030204" pitchFamily="34" charset="0"/>
              <a:cs typeface="Times New Roman" panose="02020603050405020304" pitchFamily="18" charset="0"/>
            </a:endParaRPr>
          </a:p>
          <a:p>
            <a:pPr marL="742950" lvl="1" indent="-285750">
              <a:buSzPts val="1000"/>
              <a:buFont typeface="Symbol" pitchFamily="2" charset="2"/>
              <a:buChar char=""/>
              <a:tabLst>
                <a:tab pos="914400" algn="l"/>
              </a:tabLst>
            </a:pPr>
            <a:r>
              <a:rPr lang="en-IN" sz="2000" dirty="0">
                <a:solidFill>
                  <a:schemeClr val="bg1"/>
                </a:solidFill>
                <a:effectLst/>
                <a:latin typeface="Avenir" panose="02000503020000020003" pitchFamily="2" charset="0"/>
                <a:ea typeface="Times New Roman" panose="02020603050405020304" pitchFamily="18" charset="0"/>
                <a:cs typeface="Times New Roman" panose="02020603050405020304" pitchFamily="18" charset="0"/>
              </a:rPr>
              <a:t>Again, there is no evident correlation between speed limit and the number of casualties.</a:t>
            </a:r>
            <a:endParaRPr lang="en-IN" sz="2000" dirty="0">
              <a:solidFill>
                <a:schemeClr val="bg1"/>
              </a:solidFill>
              <a:effectLst/>
              <a:latin typeface="Avenir" panose="02000503020000020003" pitchFamily="2" charset="0"/>
              <a:ea typeface="Calibri" panose="020F0502020204030204" pitchFamily="34" charset="0"/>
              <a:cs typeface="Times New Roman" panose="02020603050405020304" pitchFamily="18" charset="0"/>
            </a:endParaRPr>
          </a:p>
          <a:p>
            <a:pPr marL="742950" lvl="1" indent="-285750">
              <a:buSzPts val="1000"/>
              <a:buFont typeface="Symbol" pitchFamily="2" charset="2"/>
              <a:buChar char=""/>
              <a:tabLst>
                <a:tab pos="914400" algn="l"/>
              </a:tabLst>
            </a:pPr>
            <a:r>
              <a:rPr lang="en-IN" sz="2000" dirty="0">
                <a:solidFill>
                  <a:schemeClr val="bg1"/>
                </a:solidFill>
                <a:effectLst/>
                <a:latin typeface="Avenir" panose="02000503020000020003" pitchFamily="2" charset="0"/>
                <a:ea typeface="Times New Roman" panose="02020603050405020304" pitchFamily="18" charset="0"/>
                <a:cs typeface="Times New Roman" panose="02020603050405020304" pitchFamily="18" charset="0"/>
              </a:rPr>
              <a:t>It's interesting to note clusters of data points at specific speed limits (such as around 30, likely indicating urban speed limits).</a:t>
            </a:r>
            <a:endParaRPr lang="en-IN" sz="2000" dirty="0">
              <a:solidFill>
                <a:schemeClr val="bg1"/>
              </a:solidFill>
              <a:effectLst/>
              <a:latin typeface="Avenir" panose="02000503020000020003" pitchFamily="2" charset="0"/>
              <a:ea typeface="Calibri" panose="020F0502020204030204" pitchFamily="34" charset="0"/>
              <a:cs typeface="Times New Roman" panose="02020603050405020304" pitchFamily="18" charset="0"/>
            </a:endParaRPr>
          </a:p>
          <a:p>
            <a:pPr marL="342900" lvl="0" indent="-342900">
              <a:buFont typeface="+mj-lt"/>
              <a:buAutoNum type="arabicPeriod" startAt="3"/>
              <a:tabLst>
                <a:tab pos="457200" algn="l"/>
              </a:tabLst>
            </a:pPr>
            <a:r>
              <a:rPr lang="en-IN" sz="2000" b="1" u="sng" dirty="0">
                <a:solidFill>
                  <a:schemeClr val="bg1"/>
                </a:solidFill>
                <a:effectLst/>
                <a:latin typeface="Avenir" panose="02000503020000020003" pitchFamily="2" charset="0"/>
                <a:ea typeface="Times New Roman" panose="02020603050405020304" pitchFamily="18" charset="0"/>
                <a:cs typeface="Times New Roman" panose="02020603050405020304" pitchFamily="18" charset="0"/>
              </a:rPr>
              <a:t>Number of</a:t>
            </a:r>
            <a:r>
              <a:rPr lang="en-IN" sz="2000" b="1" u="sng" dirty="0">
                <a:solidFill>
                  <a:schemeClr val="bg1"/>
                </a:solidFill>
                <a:latin typeface="Avenir" panose="02000503020000020003" pitchFamily="2" charset="0"/>
                <a:ea typeface="Times New Roman" panose="02020603050405020304" pitchFamily="18" charset="0"/>
                <a:cs typeface="Times New Roman" panose="02020603050405020304" pitchFamily="18" charset="0"/>
              </a:rPr>
              <a:t> </a:t>
            </a:r>
            <a:r>
              <a:rPr lang="en-IN" sz="2000" b="1" u="sng" dirty="0">
                <a:solidFill>
                  <a:schemeClr val="bg1"/>
                </a:solidFill>
                <a:effectLst/>
                <a:latin typeface="Avenir" panose="02000503020000020003" pitchFamily="2" charset="0"/>
                <a:ea typeface="Times New Roman" panose="02020603050405020304" pitchFamily="18" charset="0"/>
                <a:cs typeface="Times New Roman" panose="02020603050405020304" pitchFamily="18" charset="0"/>
              </a:rPr>
              <a:t>Vehicles vs. Speed limit:</a:t>
            </a:r>
            <a:endParaRPr lang="en-IN" sz="2000" b="1" u="sng" dirty="0">
              <a:solidFill>
                <a:schemeClr val="bg1"/>
              </a:solidFill>
              <a:effectLst/>
              <a:latin typeface="Avenir" panose="02000503020000020003" pitchFamily="2" charset="0"/>
              <a:ea typeface="Calibri" panose="020F0502020204030204" pitchFamily="34" charset="0"/>
              <a:cs typeface="Times New Roman" panose="02020603050405020304" pitchFamily="18" charset="0"/>
            </a:endParaRPr>
          </a:p>
          <a:p>
            <a:pPr marL="742950" lvl="1" indent="-285750">
              <a:buSzPts val="1000"/>
              <a:buFont typeface="Symbol" pitchFamily="2" charset="2"/>
              <a:buChar char=""/>
              <a:tabLst>
                <a:tab pos="914400" algn="l"/>
              </a:tabLst>
            </a:pPr>
            <a:r>
              <a:rPr lang="en-IN" sz="2000" dirty="0">
                <a:solidFill>
                  <a:schemeClr val="bg1"/>
                </a:solidFill>
                <a:effectLst/>
                <a:latin typeface="Avenir" panose="02000503020000020003" pitchFamily="2" charset="0"/>
                <a:ea typeface="Times New Roman" panose="02020603050405020304" pitchFamily="18" charset="0"/>
                <a:cs typeface="Times New Roman" panose="02020603050405020304" pitchFamily="18" charset="0"/>
              </a:rPr>
              <a:t>There's no strong correlation visible.</a:t>
            </a:r>
            <a:endParaRPr lang="en-IN" sz="2000" dirty="0">
              <a:solidFill>
                <a:schemeClr val="bg1"/>
              </a:solidFill>
              <a:effectLst/>
              <a:latin typeface="Avenir" panose="02000503020000020003" pitchFamily="2" charset="0"/>
              <a:ea typeface="Calibri" panose="020F0502020204030204" pitchFamily="34" charset="0"/>
              <a:cs typeface="Times New Roman" panose="02020603050405020304" pitchFamily="18" charset="0"/>
            </a:endParaRPr>
          </a:p>
          <a:p>
            <a:pPr marL="742950" lvl="1" indent="-285750">
              <a:buSzPts val="1000"/>
              <a:buFont typeface="Symbol" pitchFamily="2" charset="2"/>
              <a:buChar char=""/>
              <a:tabLst>
                <a:tab pos="914400" algn="l"/>
              </a:tabLst>
            </a:pPr>
            <a:r>
              <a:rPr lang="en-IN" sz="2000" dirty="0">
                <a:solidFill>
                  <a:schemeClr val="bg1"/>
                </a:solidFill>
                <a:effectLst/>
                <a:latin typeface="Avenir" panose="02000503020000020003" pitchFamily="2" charset="0"/>
                <a:ea typeface="Times New Roman" panose="02020603050405020304" pitchFamily="18" charset="0"/>
                <a:cs typeface="Times New Roman" panose="02020603050405020304" pitchFamily="18" charset="0"/>
              </a:rPr>
              <a:t>Similar to the previous plot, there are clusters of points at specific speed limits.</a:t>
            </a:r>
            <a:endParaRPr lang="en-IN" sz="2000" dirty="0">
              <a:solidFill>
                <a:schemeClr val="bg1"/>
              </a:solidFill>
              <a:effectLst/>
              <a:latin typeface="Avenir" panose="02000503020000020003" pitchFamily="2" charset="0"/>
              <a:ea typeface="Calibri" panose="020F0502020204030204" pitchFamily="34" charset="0"/>
              <a:cs typeface="Times New Roman" panose="02020603050405020304" pitchFamily="18" charset="0"/>
            </a:endParaRPr>
          </a:p>
        </p:txBody>
      </p:sp>
      <p:sp>
        <p:nvSpPr>
          <p:cNvPr id="29" name="TextBox 28">
            <a:extLst>
              <a:ext uri="{FF2B5EF4-FFF2-40B4-BE49-F238E27FC236}">
                <a16:creationId xmlns:a16="http://schemas.microsoft.com/office/drawing/2014/main" id="{C4049194-F646-11E9-65FE-F7AFE748A978}"/>
              </a:ext>
            </a:extLst>
          </p:cNvPr>
          <p:cNvSpPr txBox="1"/>
          <p:nvPr/>
        </p:nvSpPr>
        <p:spPr>
          <a:xfrm>
            <a:off x="5043488" y="6827699"/>
            <a:ext cx="10086974" cy="422552"/>
          </a:xfrm>
          <a:prstGeom prst="rect">
            <a:avLst/>
          </a:prstGeom>
          <a:noFill/>
        </p:spPr>
        <p:txBody>
          <a:bodyPr wrap="square">
            <a:spAutoFit/>
          </a:bodyPr>
          <a:lstStyle/>
          <a:p>
            <a:pPr marL="0" lvl="0" indent="0" algn="l">
              <a:lnSpc>
                <a:spcPts val="2816"/>
              </a:lnSpc>
              <a:spcBef>
                <a:spcPct val="0"/>
              </a:spcBef>
            </a:pPr>
            <a:r>
              <a:rPr lang="en-US" sz="1800" dirty="0">
                <a:solidFill>
                  <a:srgbClr val="FFFFFF"/>
                </a:solidFill>
                <a:latin typeface="Telegraf Bold"/>
              </a:rPr>
              <a:t>Multiple-Scatter Plot</a:t>
            </a:r>
          </a:p>
        </p:txBody>
      </p:sp>
      <p:sp>
        <p:nvSpPr>
          <p:cNvPr id="31" name="TextBox 30">
            <a:extLst>
              <a:ext uri="{FF2B5EF4-FFF2-40B4-BE49-F238E27FC236}">
                <a16:creationId xmlns:a16="http://schemas.microsoft.com/office/drawing/2014/main" id="{F9955759-89B1-1EE4-DA64-237DC9D36E19}"/>
              </a:ext>
            </a:extLst>
          </p:cNvPr>
          <p:cNvSpPr txBox="1"/>
          <p:nvPr/>
        </p:nvSpPr>
        <p:spPr>
          <a:xfrm>
            <a:off x="11395581" y="481732"/>
            <a:ext cx="10086974" cy="456407"/>
          </a:xfrm>
          <a:prstGeom prst="rect">
            <a:avLst/>
          </a:prstGeom>
          <a:noFill/>
        </p:spPr>
        <p:txBody>
          <a:bodyPr wrap="square">
            <a:spAutoFit/>
          </a:bodyPr>
          <a:lstStyle/>
          <a:p>
            <a:pPr marL="0" lvl="0" indent="0" algn="l">
              <a:lnSpc>
                <a:spcPts val="2816"/>
              </a:lnSpc>
              <a:spcBef>
                <a:spcPct val="0"/>
              </a:spcBef>
            </a:pPr>
            <a:r>
              <a:rPr lang="en-US" sz="2800" dirty="0">
                <a:solidFill>
                  <a:schemeClr val="bg1"/>
                </a:solidFill>
                <a:latin typeface="Telegraf Bold"/>
              </a:rPr>
              <a:t>Multiple-Scatter Plot</a:t>
            </a:r>
          </a:p>
        </p:txBody>
      </p:sp>
      <p:sp>
        <p:nvSpPr>
          <p:cNvPr id="32" name="TextBox 31">
            <a:extLst>
              <a:ext uri="{FF2B5EF4-FFF2-40B4-BE49-F238E27FC236}">
                <a16:creationId xmlns:a16="http://schemas.microsoft.com/office/drawing/2014/main" id="{3F7CADE7-78FA-E375-1067-0504A9CF9419}"/>
              </a:ext>
            </a:extLst>
          </p:cNvPr>
          <p:cNvSpPr txBox="1"/>
          <p:nvPr/>
        </p:nvSpPr>
        <p:spPr>
          <a:xfrm>
            <a:off x="3276600" y="-289322"/>
            <a:ext cx="3828592" cy="369332"/>
          </a:xfrm>
          <a:prstGeom prst="rect">
            <a:avLst/>
          </a:prstGeom>
          <a:noFill/>
        </p:spPr>
        <p:txBody>
          <a:bodyPr wrap="square" rtlCol="0">
            <a:spAutoFit/>
          </a:bodyPr>
          <a:lstStyle/>
          <a:p>
            <a:endParaRPr lang="en-US" dirty="0"/>
          </a:p>
        </p:txBody>
      </p:sp>
      <p:sp>
        <p:nvSpPr>
          <p:cNvPr id="33" name="TextBox 32">
            <a:extLst>
              <a:ext uri="{FF2B5EF4-FFF2-40B4-BE49-F238E27FC236}">
                <a16:creationId xmlns:a16="http://schemas.microsoft.com/office/drawing/2014/main" id="{3A74ADA8-80CC-9570-C445-CED2112A6B04}"/>
              </a:ext>
            </a:extLst>
          </p:cNvPr>
          <p:cNvSpPr txBox="1"/>
          <p:nvPr/>
        </p:nvSpPr>
        <p:spPr>
          <a:xfrm>
            <a:off x="4762500" y="1009650"/>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2557370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0800000">
            <a:off x="-410968" y="0"/>
            <a:ext cx="18698968" cy="10965100"/>
          </a:xfrm>
          <a:custGeom>
            <a:avLst/>
            <a:gdLst/>
            <a:ahLst/>
            <a:cxnLst/>
            <a:rect l="l" t="t" r="r" b="b"/>
            <a:pathLst>
              <a:path w="18288000" h="10972800">
                <a:moveTo>
                  <a:pt x="0" y="0"/>
                </a:moveTo>
                <a:lnTo>
                  <a:pt x="18288000" y="0"/>
                </a:lnTo>
                <a:lnTo>
                  <a:pt x="18288000" y="10972800"/>
                </a:lnTo>
                <a:lnTo>
                  <a:pt x="0" y="10972800"/>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pPr algn="l">
              <a:lnSpc>
                <a:spcPts val="2777"/>
              </a:lnSpc>
            </a:pPr>
            <a:r>
              <a:rPr lang="en-US" sz="1800" dirty="0">
                <a:solidFill>
                  <a:srgbClr val="FFFFFF"/>
                </a:solidFill>
                <a:latin typeface="Telegraf"/>
              </a:rPr>
              <a:t>. </a:t>
            </a:r>
            <a:endParaRPr lang="en-US" sz="1800" u="none" strike="noStrike" dirty="0">
              <a:solidFill>
                <a:srgbClr val="FFFFFF"/>
              </a:solidFill>
              <a:latin typeface="Telegraf"/>
            </a:endParaRPr>
          </a:p>
        </p:txBody>
      </p:sp>
      <p:sp>
        <p:nvSpPr>
          <p:cNvPr id="8" name="TextBox 8"/>
          <p:cNvSpPr txBox="1"/>
          <p:nvPr/>
        </p:nvSpPr>
        <p:spPr>
          <a:xfrm>
            <a:off x="9469018" y="790837"/>
            <a:ext cx="3293775" cy="372346"/>
          </a:xfrm>
          <a:prstGeom prst="rect">
            <a:avLst/>
          </a:prstGeom>
        </p:spPr>
        <p:txBody>
          <a:bodyPr lIns="0" tIns="0" rIns="0" bIns="0" rtlCol="0" anchor="t">
            <a:spAutoFit/>
          </a:bodyPr>
          <a:lstStyle/>
          <a:p>
            <a:pPr marL="0" lvl="0" indent="0" algn="ctr">
              <a:lnSpc>
                <a:spcPts val="2816"/>
              </a:lnSpc>
              <a:spcBef>
                <a:spcPct val="0"/>
              </a:spcBef>
            </a:pPr>
            <a:r>
              <a:rPr lang="en-IN" sz="2800" dirty="0">
                <a:solidFill>
                  <a:schemeClr val="bg1"/>
                </a:solidFill>
                <a:effectLst/>
                <a:latin typeface="Avenir" panose="02000503020000020003" pitchFamily="2" charset="0"/>
                <a:ea typeface="Times New Roman" panose="02020603050405020304" pitchFamily="18" charset="0"/>
              </a:rPr>
              <a:t>Slight Accidents</a:t>
            </a:r>
            <a:endParaRPr lang="en-US" sz="2492" dirty="0">
              <a:solidFill>
                <a:srgbClr val="FFFFFF"/>
              </a:solidFill>
              <a:latin typeface="Telegraf Bold"/>
            </a:endParaRPr>
          </a:p>
        </p:txBody>
      </p:sp>
      <p:sp>
        <p:nvSpPr>
          <p:cNvPr id="9" name="TextBox 9"/>
          <p:cNvSpPr txBox="1"/>
          <p:nvPr/>
        </p:nvSpPr>
        <p:spPr>
          <a:xfrm>
            <a:off x="9830452" y="1712660"/>
            <a:ext cx="6245166" cy="1231106"/>
          </a:xfrm>
          <a:prstGeom prst="rect">
            <a:avLst/>
          </a:prstGeom>
        </p:spPr>
        <p:txBody>
          <a:bodyPr wrap="square" lIns="0" tIns="0" rIns="0" bIns="0" rtlCol="0" anchor="t">
            <a:spAutoFit/>
          </a:bodyPr>
          <a:lstStyle/>
          <a:p>
            <a:pPr lvl="0">
              <a:buSzPts val="1000"/>
              <a:tabLst>
                <a:tab pos="457200" algn="l"/>
              </a:tabLst>
            </a:pPr>
            <a:r>
              <a:rPr lang="en-IN" sz="2000" dirty="0">
                <a:solidFill>
                  <a:schemeClr val="bg1"/>
                </a:solidFill>
                <a:effectLst/>
                <a:latin typeface="Avenir" panose="02000503020000020003" pitchFamily="2" charset="0"/>
                <a:ea typeface="Times New Roman" panose="02020603050405020304" pitchFamily="18" charset="0"/>
              </a:rPr>
              <a:t>Most accidents result in only slight injuries. This is reflected in the high bar for 'Slight', indicating that while accidents may be frequent, they often do not result in serious harm to the individuals involved</a:t>
            </a:r>
            <a:r>
              <a:rPr lang="en-IN" sz="1600" dirty="0">
                <a:solidFill>
                  <a:schemeClr val="bg1"/>
                </a:solidFill>
                <a:effectLst/>
                <a:latin typeface="Avenir" panose="02000503020000020003" pitchFamily="2" charset="0"/>
                <a:ea typeface="Times New Roman" panose="02020603050405020304" pitchFamily="18" charset="0"/>
              </a:rPr>
              <a:t>.</a:t>
            </a:r>
          </a:p>
        </p:txBody>
      </p:sp>
      <p:sp>
        <p:nvSpPr>
          <p:cNvPr id="10" name="TextBox 10"/>
          <p:cNvSpPr txBox="1"/>
          <p:nvPr/>
        </p:nvSpPr>
        <p:spPr>
          <a:xfrm>
            <a:off x="9469018" y="6584040"/>
            <a:ext cx="3293775" cy="372346"/>
          </a:xfrm>
          <a:prstGeom prst="rect">
            <a:avLst/>
          </a:prstGeom>
        </p:spPr>
        <p:txBody>
          <a:bodyPr lIns="0" tIns="0" rIns="0" bIns="0" rtlCol="0" anchor="t">
            <a:spAutoFit/>
          </a:bodyPr>
          <a:lstStyle/>
          <a:p>
            <a:pPr marL="0" lvl="0" indent="0" algn="ctr">
              <a:lnSpc>
                <a:spcPts val="2816"/>
              </a:lnSpc>
              <a:spcBef>
                <a:spcPct val="0"/>
              </a:spcBef>
            </a:pPr>
            <a:r>
              <a:rPr lang="en-IN" sz="2800" dirty="0">
                <a:solidFill>
                  <a:schemeClr val="bg1"/>
                </a:solidFill>
                <a:effectLst/>
                <a:latin typeface="Avenir" panose="02000503020000020003" pitchFamily="2" charset="0"/>
                <a:ea typeface="Times New Roman" panose="02020603050405020304" pitchFamily="18" charset="0"/>
              </a:rPr>
              <a:t>Fatal Accidents</a:t>
            </a:r>
            <a:endParaRPr lang="en-US" sz="2492" dirty="0">
              <a:solidFill>
                <a:srgbClr val="FFFFFF"/>
              </a:solidFill>
              <a:latin typeface="Telegraf Bold"/>
            </a:endParaRPr>
          </a:p>
        </p:txBody>
      </p:sp>
      <p:sp>
        <p:nvSpPr>
          <p:cNvPr id="11" name="TextBox 11"/>
          <p:cNvSpPr txBox="1"/>
          <p:nvPr/>
        </p:nvSpPr>
        <p:spPr>
          <a:xfrm>
            <a:off x="9836268" y="7387754"/>
            <a:ext cx="5645917" cy="1231106"/>
          </a:xfrm>
          <a:prstGeom prst="rect">
            <a:avLst/>
          </a:prstGeom>
        </p:spPr>
        <p:txBody>
          <a:bodyPr wrap="square" lIns="0" tIns="0" rIns="0" bIns="0" rtlCol="0" anchor="t">
            <a:spAutoFit/>
          </a:bodyPr>
          <a:lstStyle/>
          <a:p>
            <a:pPr>
              <a:lnSpc>
                <a:spcPts val="2431"/>
              </a:lnSpc>
            </a:pPr>
            <a:r>
              <a:rPr lang="en-IN" sz="2000" dirty="0">
                <a:solidFill>
                  <a:schemeClr val="bg1"/>
                </a:solidFill>
                <a:effectLst/>
                <a:latin typeface="Avenir" panose="02000503020000020003" pitchFamily="2" charset="0"/>
                <a:ea typeface="Times New Roman" panose="02020603050405020304" pitchFamily="18" charset="0"/>
              </a:rPr>
              <a:t>The bar for 'Fatal' is very small, which indicates that fatal accidents are relatively rare compared to the other categories. However, even a small number is significant when it comes to loss of life</a:t>
            </a:r>
            <a:endParaRPr lang="en-US" sz="2000" u="none" strike="noStrike" dirty="0">
              <a:solidFill>
                <a:srgbClr val="FFFFFF"/>
              </a:solidFill>
              <a:latin typeface="Telegraf"/>
            </a:endParaRPr>
          </a:p>
        </p:txBody>
      </p:sp>
      <p:sp>
        <p:nvSpPr>
          <p:cNvPr id="14" name="TextBox 14"/>
          <p:cNvSpPr txBox="1"/>
          <p:nvPr/>
        </p:nvSpPr>
        <p:spPr>
          <a:xfrm>
            <a:off x="9659260" y="3605221"/>
            <a:ext cx="3293775" cy="372346"/>
          </a:xfrm>
          <a:prstGeom prst="rect">
            <a:avLst/>
          </a:prstGeom>
        </p:spPr>
        <p:txBody>
          <a:bodyPr lIns="0" tIns="0" rIns="0" bIns="0" rtlCol="0" anchor="t">
            <a:spAutoFit/>
          </a:bodyPr>
          <a:lstStyle/>
          <a:p>
            <a:pPr marL="0" lvl="0" indent="0" algn="ctr">
              <a:lnSpc>
                <a:spcPts val="2816"/>
              </a:lnSpc>
              <a:spcBef>
                <a:spcPct val="0"/>
              </a:spcBef>
            </a:pPr>
            <a:r>
              <a:rPr lang="en-IN" sz="2800" dirty="0">
                <a:solidFill>
                  <a:schemeClr val="bg1"/>
                </a:solidFill>
                <a:effectLst/>
                <a:latin typeface="Avenir" panose="02000503020000020003" pitchFamily="2" charset="0"/>
                <a:ea typeface="Times New Roman" panose="02020603050405020304" pitchFamily="18" charset="0"/>
              </a:rPr>
              <a:t>Serious Accidents</a:t>
            </a:r>
            <a:endParaRPr lang="en-US" sz="2492" dirty="0">
              <a:solidFill>
                <a:srgbClr val="FFFFFF"/>
              </a:solidFill>
              <a:latin typeface="Telegraf Bold"/>
            </a:endParaRPr>
          </a:p>
        </p:txBody>
      </p:sp>
      <p:sp>
        <p:nvSpPr>
          <p:cNvPr id="15" name="TextBox 15"/>
          <p:cNvSpPr txBox="1"/>
          <p:nvPr/>
        </p:nvSpPr>
        <p:spPr>
          <a:xfrm>
            <a:off x="9832327" y="4495680"/>
            <a:ext cx="5860932" cy="1538883"/>
          </a:xfrm>
          <a:prstGeom prst="rect">
            <a:avLst/>
          </a:prstGeom>
        </p:spPr>
        <p:txBody>
          <a:bodyPr wrap="square" lIns="0" tIns="0" rIns="0" bIns="0" rtlCol="0" anchor="t">
            <a:spAutoFit/>
          </a:bodyPr>
          <a:lstStyle/>
          <a:p>
            <a:pPr lvl="0">
              <a:buSzPts val="1000"/>
              <a:tabLst>
                <a:tab pos="457200" algn="l"/>
              </a:tabLst>
            </a:pPr>
            <a:r>
              <a:rPr lang="en-IN" sz="2000" dirty="0">
                <a:solidFill>
                  <a:schemeClr val="bg1"/>
                </a:solidFill>
                <a:effectLst/>
                <a:latin typeface="Avenir" panose="02000503020000020003" pitchFamily="2" charset="0"/>
                <a:ea typeface="Times New Roman" panose="02020603050405020304" pitchFamily="18" charset="0"/>
              </a:rPr>
              <a:t>A significantly lower number of accidents are categorized as serious, as indicated by the much shorter bar. This suggests that while less common, there is still a considerable number of incidents that result in serious injury.</a:t>
            </a:r>
          </a:p>
        </p:txBody>
      </p:sp>
      <p:sp>
        <p:nvSpPr>
          <p:cNvPr id="24" name="Freeform 3">
            <a:extLst>
              <a:ext uri="{FF2B5EF4-FFF2-40B4-BE49-F238E27FC236}">
                <a16:creationId xmlns:a16="http://schemas.microsoft.com/office/drawing/2014/main" id="{9704638A-7057-2A5F-41C7-37ED7727401E}"/>
              </a:ext>
            </a:extLst>
          </p:cNvPr>
          <p:cNvSpPr/>
          <p:nvPr/>
        </p:nvSpPr>
        <p:spPr>
          <a:xfrm>
            <a:off x="-410968" y="567063"/>
            <a:ext cx="9058760" cy="8915400"/>
          </a:xfrm>
          <a:custGeom>
            <a:avLst/>
            <a:gdLst/>
            <a:ahLst/>
            <a:cxnLst/>
            <a:rect l="l" t="t" r="r" b="b"/>
            <a:pathLst>
              <a:path w="2817637" h="2062449">
                <a:moveTo>
                  <a:pt x="0" y="0"/>
                </a:moveTo>
                <a:lnTo>
                  <a:pt x="2817637" y="0"/>
                </a:lnTo>
                <a:lnTo>
                  <a:pt x="2817637" y="2062449"/>
                </a:lnTo>
                <a:lnTo>
                  <a:pt x="0" y="2062449"/>
                </a:lnTo>
                <a:close/>
              </a:path>
            </a:pathLst>
          </a:custGeom>
          <a:solidFill>
            <a:schemeClr val="bg1"/>
          </a:solidFill>
        </p:spPr>
        <p:txBody>
          <a:bodyPr/>
          <a:lstStyle/>
          <a:p>
            <a:endParaRPr lang="en-US" dirty="0"/>
          </a:p>
        </p:txBody>
      </p:sp>
      <p:pic>
        <p:nvPicPr>
          <p:cNvPr id="26" name="Picture 25" descr="A graph with red rectangular bars&#10;&#10;Description automatically generated">
            <a:extLst>
              <a:ext uri="{FF2B5EF4-FFF2-40B4-BE49-F238E27FC236}">
                <a16:creationId xmlns:a16="http://schemas.microsoft.com/office/drawing/2014/main" id="{27D1B674-1EE5-45F5-3228-3D0AE6D242C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6176" y="2606610"/>
            <a:ext cx="5657524" cy="4065543"/>
          </a:xfrm>
          <a:prstGeom prst="rect">
            <a:avLst/>
          </a:prstGeom>
        </p:spPr>
      </p:pic>
      <p:sp>
        <p:nvSpPr>
          <p:cNvPr id="27" name="TextBox 26">
            <a:extLst>
              <a:ext uri="{FF2B5EF4-FFF2-40B4-BE49-F238E27FC236}">
                <a16:creationId xmlns:a16="http://schemas.microsoft.com/office/drawing/2014/main" id="{2DC47C69-6CF8-273F-F665-3DF0BF53060C}"/>
              </a:ext>
            </a:extLst>
          </p:cNvPr>
          <p:cNvSpPr txBox="1"/>
          <p:nvPr/>
        </p:nvSpPr>
        <p:spPr>
          <a:xfrm>
            <a:off x="2504907" y="1586119"/>
            <a:ext cx="3581400" cy="706475"/>
          </a:xfrm>
          <a:prstGeom prst="rect">
            <a:avLst/>
          </a:prstGeom>
          <a:noFill/>
        </p:spPr>
        <p:txBody>
          <a:bodyPr wrap="square" rtlCol="0">
            <a:spAutoFit/>
          </a:bodyPr>
          <a:lstStyle/>
          <a:p>
            <a:pPr algn="ctr">
              <a:lnSpc>
                <a:spcPts val="5424"/>
              </a:lnSpc>
            </a:pPr>
            <a:r>
              <a:rPr lang="en-US" sz="2800" dirty="0">
                <a:solidFill>
                  <a:schemeClr val="accent3">
                    <a:lumMod val="50000"/>
                  </a:schemeClr>
                </a:solidFill>
                <a:latin typeface="Telegraf Bold"/>
              </a:rPr>
              <a:t>Bar Chart </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8220246" y="300338"/>
            <a:ext cx="10067754" cy="10334412"/>
            <a:chOff x="0" y="0"/>
            <a:chExt cx="2651589" cy="2721820"/>
          </a:xfrm>
        </p:grpSpPr>
        <p:sp>
          <p:nvSpPr>
            <p:cNvPr id="3" name="Freeform 3"/>
            <p:cNvSpPr/>
            <p:nvPr/>
          </p:nvSpPr>
          <p:spPr>
            <a:xfrm>
              <a:off x="0" y="0"/>
              <a:ext cx="2651590" cy="2721820"/>
            </a:xfrm>
            <a:custGeom>
              <a:avLst/>
              <a:gdLst/>
              <a:ahLst/>
              <a:cxnLst/>
              <a:rect l="l" t="t" r="r" b="b"/>
              <a:pathLst>
                <a:path w="2651590" h="2721820">
                  <a:moveTo>
                    <a:pt x="0" y="0"/>
                  </a:moveTo>
                  <a:lnTo>
                    <a:pt x="2651590" y="0"/>
                  </a:lnTo>
                  <a:lnTo>
                    <a:pt x="2651590" y="2721820"/>
                  </a:lnTo>
                  <a:lnTo>
                    <a:pt x="0" y="2721820"/>
                  </a:lnTo>
                  <a:close/>
                </a:path>
              </a:pathLst>
            </a:custGeom>
            <a:gradFill rotWithShape="1">
              <a:gsLst>
                <a:gs pos="0">
                  <a:srgbClr val="42A466">
                    <a:alpha val="100000"/>
                  </a:srgbClr>
                </a:gs>
                <a:gs pos="100000">
                  <a:srgbClr val="000000">
                    <a:alpha val="100000"/>
                  </a:srgbClr>
                </a:gs>
              </a:gsLst>
              <a:lin ang="2700000"/>
            </a:gradFill>
          </p:spPr>
          <p:txBody>
            <a:bodyPr/>
            <a:lstStyle/>
            <a:p>
              <a:endParaRPr lang="en-US"/>
            </a:p>
          </p:txBody>
        </p:sp>
        <p:sp>
          <p:nvSpPr>
            <p:cNvPr id="4" name="TextBox 4"/>
            <p:cNvSpPr txBox="1"/>
            <p:nvPr/>
          </p:nvSpPr>
          <p:spPr>
            <a:xfrm>
              <a:off x="0" y="-76200"/>
              <a:ext cx="2651589" cy="2798020"/>
            </a:xfrm>
            <a:prstGeom prst="rect">
              <a:avLst/>
            </a:prstGeom>
          </p:spPr>
          <p:txBody>
            <a:bodyPr lIns="50800" tIns="50800" rIns="50800" bIns="50800" rtlCol="0" anchor="ctr"/>
            <a:lstStyle/>
            <a:p>
              <a:pPr algn="ctr">
                <a:lnSpc>
                  <a:spcPts val="2800"/>
                </a:lnSpc>
              </a:pPr>
              <a:endParaRPr/>
            </a:p>
          </p:txBody>
        </p:sp>
      </p:grpSp>
      <p:sp>
        <p:nvSpPr>
          <p:cNvPr id="5" name="TextBox 5"/>
          <p:cNvSpPr txBox="1"/>
          <p:nvPr/>
        </p:nvSpPr>
        <p:spPr>
          <a:xfrm>
            <a:off x="2038577" y="5467544"/>
            <a:ext cx="5487318" cy="795089"/>
          </a:xfrm>
          <a:prstGeom prst="rect">
            <a:avLst/>
          </a:prstGeom>
        </p:spPr>
        <p:txBody>
          <a:bodyPr lIns="0" tIns="0" rIns="0" bIns="0" rtlCol="0" anchor="t">
            <a:spAutoFit/>
          </a:bodyPr>
          <a:lstStyle/>
          <a:p>
            <a:pPr>
              <a:lnSpc>
                <a:spcPts val="6214"/>
              </a:lnSpc>
            </a:pPr>
            <a:r>
              <a:rPr lang="en-US" sz="5499" dirty="0">
                <a:solidFill>
                  <a:srgbClr val="000000"/>
                </a:solidFill>
                <a:latin typeface="Telegraf Bold"/>
              </a:rPr>
              <a:t>Missing Values</a:t>
            </a:r>
          </a:p>
        </p:txBody>
      </p:sp>
      <p:sp>
        <p:nvSpPr>
          <p:cNvPr id="7" name="Freeform 7"/>
          <p:cNvSpPr/>
          <p:nvPr/>
        </p:nvSpPr>
        <p:spPr>
          <a:xfrm>
            <a:off x="0" y="-57531"/>
            <a:ext cx="18288000" cy="4121355"/>
          </a:xfrm>
          <a:custGeom>
            <a:avLst/>
            <a:gdLst/>
            <a:ahLst/>
            <a:cxnLst/>
            <a:rect l="l" t="t" r="r" b="b"/>
            <a:pathLst>
              <a:path w="18288000" h="4121355">
                <a:moveTo>
                  <a:pt x="0" y="0"/>
                </a:moveTo>
                <a:lnTo>
                  <a:pt x="18288000" y="0"/>
                </a:lnTo>
                <a:lnTo>
                  <a:pt x="18288000" y="4121356"/>
                </a:lnTo>
                <a:lnTo>
                  <a:pt x="0" y="4121356"/>
                </a:lnTo>
                <a:lnTo>
                  <a:pt x="0" y="0"/>
                </a:lnTo>
                <a:close/>
              </a:path>
            </a:pathLst>
          </a:custGeom>
          <a:blipFill>
            <a:blip r:embed="rId2"/>
            <a:stretch>
              <a:fillRect t="-74801" b="-74801"/>
            </a:stretch>
          </a:blipFill>
        </p:spPr>
        <p:txBody>
          <a:bodyPr/>
          <a:lstStyle/>
          <a:p>
            <a:endParaRPr lang="en-US"/>
          </a:p>
        </p:txBody>
      </p:sp>
      <p:sp>
        <p:nvSpPr>
          <p:cNvPr id="8" name="TextBox 7">
            <a:extLst>
              <a:ext uri="{FF2B5EF4-FFF2-40B4-BE49-F238E27FC236}">
                <a16:creationId xmlns:a16="http://schemas.microsoft.com/office/drawing/2014/main" id="{B850C118-E808-4A74-5DC3-0105E624DDA7}"/>
              </a:ext>
            </a:extLst>
          </p:cNvPr>
          <p:cNvSpPr txBox="1"/>
          <p:nvPr/>
        </p:nvSpPr>
        <p:spPr>
          <a:xfrm>
            <a:off x="9372600" y="5467544"/>
            <a:ext cx="7315200" cy="2523768"/>
          </a:xfrm>
          <a:prstGeom prst="rect">
            <a:avLst/>
          </a:prstGeom>
          <a:noFill/>
        </p:spPr>
        <p:txBody>
          <a:bodyPr wrap="square" rtlCol="0">
            <a:spAutoFit/>
          </a:bodyPr>
          <a:lstStyle/>
          <a:p>
            <a:pPr marL="285750" indent="-285750">
              <a:buFont typeface="Arial" panose="020B0604020202020204" pitchFamily="34" charset="0"/>
              <a:buChar char="•"/>
            </a:pPr>
            <a:r>
              <a:rPr lang="en-US" sz="2000" dirty="0">
                <a:solidFill>
                  <a:schemeClr val="bg1"/>
                </a:solidFill>
                <a:latin typeface="Avenir" panose="02000503020000020003" pitchFamily="2" charset="0"/>
              </a:rPr>
              <a:t>We converted the missing values into Dummy variables, and then ran the models.</a:t>
            </a:r>
          </a:p>
          <a:p>
            <a:pPr marL="285750" indent="-285750">
              <a:buFont typeface="Arial" panose="020B0604020202020204" pitchFamily="34" charset="0"/>
              <a:buChar char="•"/>
            </a:pPr>
            <a:r>
              <a:rPr lang="en-US" sz="2000" dirty="0">
                <a:solidFill>
                  <a:schemeClr val="bg1"/>
                </a:solidFill>
                <a:latin typeface="Avenir" panose="02000503020000020003" pitchFamily="2" charset="0"/>
              </a:rPr>
              <a:t>We removed certain features beforehand, such as carriageway hazards, and accident index number.</a:t>
            </a:r>
          </a:p>
          <a:p>
            <a:pPr marL="285750" indent="-285750">
              <a:buFont typeface="Arial" panose="020B0604020202020204" pitchFamily="34" charset="0"/>
              <a:buChar char="•"/>
            </a:pPr>
            <a:r>
              <a:rPr lang="en-US" sz="2000" dirty="0">
                <a:solidFill>
                  <a:schemeClr val="bg1"/>
                </a:solidFill>
                <a:latin typeface="Avenir" panose="02000503020000020003" pitchFamily="2" charset="0"/>
              </a:rPr>
              <a:t>97% of data in Carriageway hazards was missing.</a:t>
            </a:r>
          </a:p>
          <a:p>
            <a:pPr marL="285750" indent="-285750">
              <a:buFont typeface="Arial" panose="020B0604020202020204" pitchFamily="34" charset="0"/>
              <a:buChar char="•"/>
            </a:pPr>
            <a:r>
              <a:rPr lang="en-US" sz="2000" dirty="0">
                <a:solidFill>
                  <a:schemeClr val="bg1"/>
                </a:solidFill>
                <a:latin typeface="Avenir" panose="02000503020000020003" pitchFamily="2" charset="0"/>
              </a:rPr>
              <a:t>Accident Index no. column was just a serial number, so we removed it, because it won’t add anything to our analysis.</a:t>
            </a:r>
          </a:p>
          <a:p>
            <a:endParaRPr 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8220246" y="0"/>
            <a:ext cx="10067754" cy="10334412"/>
            <a:chOff x="0" y="0"/>
            <a:chExt cx="2651589" cy="2721820"/>
          </a:xfrm>
        </p:grpSpPr>
        <p:sp>
          <p:nvSpPr>
            <p:cNvPr id="3" name="Freeform 3"/>
            <p:cNvSpPr/>
            <p:nvPr/>
          </p:nvSpPr>
          <p:spPr>
            <a:xfrm>
              <a:off x="0" y="0"/>
              <a:ext cx="2651590" cy="2721820"/>
            </a:xfrm>
            <a:custGeom>
              <a:avLst/>
              <a:gdLst/>
              <a:ahLst/>
              <a:cxnLst/>
              <a:rect l="l" t="t" r="r" b="b"/>
              <a:pathLst>
                <a:path w="2651590" h="2721820">
                  <a:moveTo>
                    <a:pt x="0" y="0"/>
                  </a:moveTo>
                  <a:lnTo>
                    <a:pt x="2651590" y="0"/>
                  </a:lnTo>
                  <a:lnTo>
                    <a:pt x="2651590" y="2721820"/>
                  </a:lnTo>
                  <a:lnTo>
                    <a:pt x="0" y="2721820"/>
                  </a:lnTo>
                  <a:close/>
                </a:path>
              </a:pathLst>
            </a:custGeom>
            <a:gradFill rotWithShape="1">
              <a:gsLst>
                <a:gs pos="0">
                  <a:srgbClr val="42A466">
                    <a:alpha val="100000"/>
                  </a:srgbClr>
                </a:gs>
                <a:gs pos="100000">
                  <a:srgbClr val="000000">
                    <a:alpha val="100000"/>
                  </a:srgbClr>
                </a:gs>
              </a:gsLst>
              <a:lin ang="2700000"/>
            </a:gradFill>
          </p:spPr>
          <p:txBody>
            <a:bodyPr/>
            <a:lstStyle/>
            <a:p>
              <a:endParaRPr lang="en-US" dirty="0"/>
            </a:p>
          </p:txBody>
        </p:sp>
        <p:sp>
          <p:nvSpPr>
            <p:cNvPr id="4" name="TextBox 4"/>
            <p:cNvSpPr txBox="1"/>
            <p:nvPr/>
          </p:nvSpPr>
          <p:spPr>
            <a:xfrm>
              <a:off x="0" y="-76200"/>
              <a:ext cx="2651589" cy="2798020"/>
            </a:xfrm>
            <a:prstGeom prst="rect">
              <a:avLst/>
            </a:prstGeom>
          </p:spPr>
          <p:txBody>
            <a:bodyPr lIns="50800" tIns="50800" rIns="50800" bIns="50800" rtlCol="0" anchor="ctr"/>
            <a:lstStyle/>
            <a:p>
              <a:pPr algn="ctr">
                <a:lnSpc>
                  <a:spcPts val="2800"/>
                </a:lnSpc>
              </a:pPr>
              <a:endParaRPr/>
            </a:p>
          </p:txBody>
        </p:sp>
      </p:grpSp>
      <p:sp>
        <p:nvSpPr>
          <p:cNvPr id="5" name="TextBox 5"/>
          <p:cNvSpPr txBox="1"/>
          <p:nvPr/>
        </p:nvSpPr>
        <p:spPr>
          <a:xfrm>
            <a:off x="2038577" y="2139452"/>
            <a:ext cx="5117726" cy="1590179"/>
          </a:xfrm>
          <a:prstGeom prst="rect">
            <a:avLst/>
          </a:prstGeom>
        </p:spPr>
        <p:txBody>
          <a:bodyPr lIns="0" tIns="0" rIns="0" bIns="0" rtlCol="0" anchor="t">
            <a:spAutoFit/>
          </a:bodyPr>
          <a:lstStyle/>
          <a:p>
            <a:pPr>
              <a:lnSpc>
                <a:spcPts val="6214"/>
              </a:lnSpc>
            </a:pPr>
            <a:r>
              <a:rPr lang="en-US" sz="5499" dirty="0">
                <a:solidFill>
                  <a:srgbClr val="000000"/>
                </a:solidFill>
                <a:latin typeface="Telegraf Bold"/>
              </a:rPr>
              <a:t>Feature Engineering</a:t>
            </a:r>
          </a:p>
        </p:txBody>
      </p:sp>
      <p:sp>
        <p:nvSpPr>
          <p:cNvPr id="6" name="TextBox 6"/>
          <p:cNvSpPr txBox="1"/>
          <p:nvPr/>
        </p:nvSpPr>
        <p:spPr>
          <a:xfrm>
            <a:off x="8834523" y="1181100"/>
            <a:ext cx="8839200" cy="4623830"/>
          </a:xfrm>
          <a:prstGeom prst="rect">
            <a:avLst/>
          </a:prstGeom>
        </p:spPr>
        <p:txBody>
          <a:bodyPr wrap="square" lIns="0" tIns="0" rIns="0" bIns="0" rtlCol="0" anchor="t">
            <a:spAutoFit/>
          </a:bodyPr>
          <a:lstStyle/>
          <a:p>
            <a:pPr marL="342900" indent="-342900" algn="l">
              <a:lnSpc>
                <a:spcPts val="3344"/>
              </a:lnSpc>
              <a:buFont typeface="Arial" panose="020B0604020202020204" pitchFamily="34" charset="0"/>
              <a:buChar char="•"/>
            </a:pPr>
            <a:r>
              <a:rPr lang="en-US" sz="2000" u="none" strike="noStrike" dirty="0">
                <a:solidFill>
                  <a:schemeClr val="bg1"/>
                </a:solidFill>
                <a:latin typeface="Avenir" panose="02000503020000020003" pitchFamily="2" charset="0"/>
              </a:rPr>
              <a:t>We struct</a:t>
            </a:r>
            <a:r>
              <a:rPr lang="en-US" sz="2000" dirty="0">
                <a:solidFill>
                  <a:schemeClr val="bg1"/>
                </a:solidFill>
                <a:latin typeface="Avenir" panose="02000503020000020003" pitchFamily="2" charset="0"/>
              </a:rPr>
              <a:t>ured the data, by converting the time in categorical variables.</a:t>
            </a:r>
          </a:p>
          <a:p>
            <a:pPr marL="342900" indent="-342900" algn="l">
              <a:lnSpc>
                <a:spcPts val="3344"/>
              </a:lnSpc>
              <a:buFont typeface="Arial" panose="020B0604020202020204" pitchFamily="34" charset="0"/>
              <a:buChar char="•"/>
            </a:pPr>
            <a:r>
              <a:rPr lang="en-IN" sz="2000" dirty="0">
                <a:solidFill>
                  <a:schemeClr val="bg1"/>
                </a:solidFill>
                <a:latin typeface="Avenir" panose="02000503020000020003" pitchFamily="2" charset="0"/>
              </a:rPr>
              <a:t>Where, we designated the hours 0-6 AM as midnight, 6-11:59 AM as morning, and so on and so forth.</a:t>
            </a:r>
          </a:p>
          <a:p>
            <a:pPr marL="342900" indent="-342900" algn="l">
              <a:lnSpc>
                <a:spcPts val="3344"/>
              </a:lnSpc>
              <a:buFont typeface="Arial" panose="020B0604020202020204" pitchFamily="34" charset="0"/>
              <a:buChar char="•"/>
            </a:pPr>
            <a:r>
              <a:rPr lang="en-IN" sz="2000" dirty="0">
                <a:solidFill>
                  <a:schemeClr val="bg1"/>
                </a:solidFill>
                <a:latin typeface="Avenir" panose="02000503020000020003" pitchFamily="2" charset="0"/>
              </a:rPr>
              <a:t>Moreover, we eliminated the values that were missing in order to do additional research.</a:t>
            </a:r>
          </a:p>
          <a:p>
            <a:pPr marL="342900" indent="-342900" algn="l">
              <a:lnSpc>
                <a:spcPts val="3344"/>
              </a:lnSpc>
              <a:buFont typeface="Arial" panose="020B0604020202020204" pitchFamily="34" charset="0"/>
              <a:buChar char="•"/>
            </a:pPr>
            <a:r>
              <a:rPr lang="en-IN" sz="2000" dirty="0">
                <a:solidFill>
                  <a:schemeClr val="bg1"/>
                </a:solidFill>
                <a:latin typeface="Avenir" panose="02000503020000020003" pitchFamily="2" charset="0"/>
              </a:rPr>
              <a:t>Following this step, we transformed the categorical variables into numeric values in order to run the correlation plot. This allowed us to determine whether any of the features relate to the other features.</a:t>
            </a:r>
            <a:endParaRPr lang="en-US" sz="2000" dirty="0">
              <a:solidFill>
                <a:schemeClr val="bg1"/>
              </a:solidFill>
              <a:latin typeface="Avenir" panose="02000503020000020003" pitchFamily="2" charset="0"/>
            </a:endParaRPr>
          </a:p>
          <a:p>
            <a:pPr algn="l">
              <a:lnSpc>
                <a:spcPts val="3344"/>
              </a:lnSpc>
            </a:pPr>
            <a:endParaRPr lang="en-US" sz="2200" dirty="0">
              <a:solidFill>
                <a:srgbClr val="FFFFFF"/>
              </a:solidFill>
              <a:latin typeface="Telegraf"/>
            </a:endParaRPr>
          </a:p>
          <a:p>
            <a:pPr algn="l">
              <a:lnSpc>
                <a:spcPts val="3344"/>
              </a:lnSpc>
            </a:pPr>
            <a:endParaRPr lang="en-US" sz="2200" dirty="0">
              <a:solidFill>
                <a:srgbClr val="FFFFFF"/>
              </a:solidFill>
              <a:latin typeface="Telegraf"/>
            </a:endParaRPr>
          </a:p>
          <a:p>
            <a:pPr algn="l">
              <a:lnSpc>
                <a:spcPts val="3344"/>
              </a:lnSpc>
            </a:pPr>
            <a:endParaRPr lang="en-US" sz="2200" u="none" strike="noStrike" dirty="0">
              <a:solidFill>
                <a:srgbClr val="FFFFFF"/>
              </a:solidFill>
              <a:latin typeface="Telegraf"/>
            </a:endParaRPr>
          </a:p>
        </p:txBody>
      </p:sp>
      <p:sp>
        <p:nvSpPr>
          <p:cNvPr id="7" name="Freeform 7"/>
          <p:cNvSpPr/>
          <p:nvPr/>
        </p:nvSpPr>
        <p:spPr>
          <a:xfrm>
            <a:off x="0" y="6165645"/>
            <a:ext cx="18288000" cy="4121355"/>
          </a:xfrm>
          <a:custGeom>
            <a:avLst/>
            <a:gdLst/>
            <a:ahLst/>
            <a:cxnLst/>
            <a:rect l="l" t="t" r="r" b="b"/>
            <a:pathLst>
              <a:path w="18288000" h="4121355">
                <a:moveTo>
                  <a:pt x="0" y="0"/>
                </a:moveTo>
                <a:lnTo>
                  <a:pt x="18288000" y="0"/>
                </a:lnTo>
                <a:lnTo>
                  <a:pt x="18288000" y="4121355"/>
                </a:lnTo>
                <a:lnTo>
                  <a:pt x="0" y="4121355"/>
                </a:lnTo>
                <a:lnTo>
                  <a:pt x="0" y="0"/>
                </a:lnTo>
                <a:close/>
              </a:path>
            </a:pathLst>
          </a:custGeom>
          <a:blipFill>
            <a:blip r:embed="rId2"/>
            <a:stretch>
              <a:fillRect t="-97820" b="-97820"/>
            </a:stretch>
          </a:blipFill>
        </p:spPr>
        <p:txBody>
          <a:bodyPr/>
          <a:lstStyle/>
          <a:p>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 name="TextBox 3"/>
          <p:cNvSpPr txBox="1"/>
          <p:nvPr/>
        </p:nvSpPr>
        <p:spPr>
          <a:xfrm>
            <a:off x="1371600" y="3553321"/>
            <a:ext cx="5360144" cy="1590179"/>
          </a:xfrm>
          <a:prstGeom prst="rect">
            <a:avLst/>
          </a:prstGeom>
        </p:spPr>
        <p:txBody>
          <a:bodyPr lIns="0" tIns="0" rIns="0" bIns="0" rtlCol="0" anchor="t">
            <a:spAutoFit/>
          </a:bodyPr>
          <a:lstStyle/>
          <a:p>
            <a:pPr>
              <a:lnSpc>
                <a:spcPts val="6214"/>
              </a:lnSpc>
            </a:pPr>
            <a:r>
              <a:rPr lang="en-US" sz="5499" dirty="0">
                <a:solidFill>
                  <a:srgbClr val="FFFFFF"/>
                </a:solidFill>
                <a:latin typeface="Telegraf Bold"/>
              </a:rPr>
              <a:t>Feature Selection</a:t>
            </a:r>
          </a:p>
        </p:txBody>
      </p:sp>
      <p:sp>
        <p:nvSpPr>
          <p:cNvPr id="4" name="TextBox 4"/>
          <p:cNvSpPr txBox="1"/>
          <p:nvPr/>
        </p:nvSpPr>
        <p:spPr>
          <a:xfrm>
            <a:off x="7790510" y="942863"/>
            <a:ext cx="9753600" cy="4200637"/>
          </a:xfrm>
          <a:prstGeom prst="rect">
            <a:avLst/>
          </a:prstGeom>
        </p:spPr>
        <p:txBody>
          <a:bodyPr wrap="square" lIns="0" tIns="0" rIns="0" bIns="0" rtlCol="0" anchor="t">
            <a:spAutoFit/>
          </a:bodyPr>
          <a:lstStyle/>
          <a:p>
            <a:pPr algn="l">
              <a:lnSpc>
                <a:spcPts val="3344"/>
              </a:lnSpc>
            </a:pPr>
            <a:r>
              <a:rPr lang="en-US" sz="2400" u="none" strike="noStrike" dirty="0">
                <a:solidFill>
                  <a:srgbClr val="FFFFFF"/>
                </a:solidFill>
                <a:latin typeface="Avenir" panose="02000503020000020003" pitchFamily="2" charset="0"/>
              </a:rPr>
              <a:t>We  have made use of heat map to understand how different variables are related to one another. Here’s an analysis of the heatmap:</a:t>
            </a:r>
          </a:p>
          <a:p>
            <a:pPr marL="342900" indent="-342900" algn="l">
              <a:lnSpc>
                <a:spcPts val="3344"/>
              </a:lnSpc>
              <a:buFont typeface="Arial" panose="020B0604020202020204" pitchFamily="34" charset="0"/>
              <a:buChar char="•"/>
            </a:pPr>
            <a:r>
              <a:rPr lang="en-US" sz="2400" u="sng" dirty="0">
                <a:solidFill>
                  <a:srgbClr val="FFFFFF"/>
                </a:solidFill>
                <a:latin typeface="Avenir" panose="02000503020000020003" pitchFamily="2" charset="0"/>
              </a:rPr>
              <a:t>Strong positive correlation- </a:t>
            </a:r>
            <a:r>
              <a:rPr lang="en-US" sz="2400" dirty="0">
                <a:solidFill>
                  <a:srgbClr val="FFFFFF"/>
                </a:solidFill>
                <a:latin typeface="Avenir" panose="02000503020000020003" pitchFamily="2" charset="0"/>
              </a:rPr>
              <a:t>No. of vehicles and no. of causalities seem to have some degree of positive correlation, which means more vehicles involved in an accident might lead to more casualties.</a:t>
            </a:r>
          </a:p>
          <a:p>
            <a:pPr marL="342900" indent="-342900" algn="l">
              <a:lnSpc>
                <a:spcPts val="3344"/>
              </a:lnSpc>
              <a:buFont typeface="Arial" panose="020B0604020202020204" pitchFamily="34" charset="0"/>
              <a:buChar char="•"/>
            </a:pPr>
            <a:r>
              <a:rPr lang="en-US" sz="2400" u="sng" strike="noStrike" dirty="0">
                <a:solidFill>
                  <a:srgbClr val="FFFFFF"/>
                </a:solidFill>
                <a:latin typeface="Avenir" panose="02000503020000020003" pitchFamily="2" charset="0"/>
              </a:rPr>
              <a:t>Weak Correlation- </a:t>
            </a:r>
            <a:r>
              <a:rPr lang="en-US" sz="2400" u="none" strike="noStrike" dirty="0">
                <a:solidFill>
                  <a:srgbClr val="FFFFFF"/>
                </a:solidFill>
                <a:latin typeface="Avenir" panose="02000503020000020003" pitchFamily="2" charset="0"/>
              </a:rPr>
              <a:t>Many variables such as Weather conditions</a:t>
            </a:r>
            <a:r>
              <a:rPr lang="en-US" sz="2400" dirty="0">
                <a:solidFill>
                  <a:srgbClr val="FFFFFF"/>
                </a:solidFill>
                <a:latin typeface="Avenir" panose="02000503020000020003" pitchFamily="2" charset="0"/>
              </a:rPr>
              <a:t>, speed limit, day of week show very little correlation.</a:t>
            </a:r>
          </a:p>
          <a:p>
            <a:pPr marL="342900" indent="-342900">
              <a:lnSpc>
                <a:spcPts val="3344"/>
              </a:lnSpc>
              <a:buFont typeface="Arial" panose="020B0604020202020204" pitchFamily="34" charset="0"/>
              <a:buChar char="•"/>
            </a:pPr>
            <a:r>
              <a:rPr lang="en-US" sz="2400" u="sng" dirty="0">
                <a:solidFill>
                  <a:schemeClr val="bg1"/>
                </a:solidFill>
                <a:latin typeface="Avenir" panose="02000503020000020003" pitchFamily="2" charset="0"/>
              </a:rPr>
              <a:t>Strong Negative Correlations- </a:t>
            </a:r>
            <a:r>
              <a:rPr lang="en-US" sz="2400" dirty="0">
                <a:solidFill>
                  <a:schemeClr val="bg1"/>
                </a:solidFill>
                <a:latin typeface="Avenir" panose="02000503020000020003" pitchFamily="2" charset="0"/>
              </a:rPr>
              <a:t>There does not seem to appear any pairs with a strong negative correlation.</a:t>
            </a:r>
          </a:p>
          <a:p>
            <a:pPr marL="342900" indent="-342900" algn="l">
              <a:lnSpc>
                <a:spcPts val="3344"/>
              </a:lnSpc>
              <a:buFont typeface="Arial" panose="020B0604020202020204" pitchFamily="34" charset="0"/>
              <a:buChar char="•"/>
            </a:pPr>
            <a:endParaRPr lang="en-US" sz="2200" u="none" strike="noStrike" dirty="0">
              <a:solidFill>
                <a:srgbClr val="FFFFFF"/>
              </a:solidFill>
              <a:latin typeface="Telegraf"/>
            </a:endParaRPr>
          </a:p>
        </p:txBody>
      </p:sp>
      <p:pic>
        <p:nvPicPr>
          <p:cNvPr id="7" name="Picture 6" descr="A graph with red and blue squares&#10;&#10;Description automatically generated">
            <a:extLst>
              <a:ext uri="{FF2B5EF4-FFF2-40B4-BE49-F238E27FC236}">
                <a16:creationId xmlns:a16="http://schemas.microsoft.com/office/drawing/2014/main" id="{0DBA2A29-C087-2745-EA1C-77823F1964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39200" y="5372100"/>
            <a:ext cx="7656220" cy="3789829"/>
          </a:xfrm>
          <a:prstGeom prst="rect">
            <a:avLst/>
          </a:prstGeom>
        </p:spPr>
      </p:pic>
      <p:sp>
        <p:nvSpPr>
          <p:cNvPr id="8" name="TextBox 7">
            <a:extLst>
              <a:ext uri="{FF2B5EF4-FFF2-40B4-BE49-F238E27FC236}">
                <a16:creationId xmlns:a16="http://schemas.microsoft.com/office/drawing/2014/main" id="{2348D121-1E8A-A851-1CFA-80EBBFD92811}"/>
              </a:ext>
            </a:extLst>
          </p:cNvPr>
          <p:cNvSpPr txBox="1"/>
          <p:nvPr/>
        </p:nvSpPr>
        <p:spPr>
          <a:xfrm>
            <a:off x="11143310" y="9454634"/>
            <a:ext cx="3048000" cy="369332"/>
          </a:xfrm>
          <a:prstGeom prst="rect">
            <a:avLst/>
          </a:prstGeom>
          <a:noFill/>
        </p:spPr>
        <p:txBody>
          <a:bodyPr wrap="square" rtlCol="0">
            <a:spAutoFit/>
          </a:bodyPr>
          <a:lstStyle/>
          <a:p>
            <a:r>
              <a:rPr lang="en-US" b="1" dirty="0">
                <a:solidFill>
                  <a:schemeClr val="bg1"/>
                </a:solidFill>
              </a:rPr>
              <a:t>A Snapshot of The Heatmap</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4"/>
          <p:cNvGrpSpPr/>
          <p:nvPr/>
        </p:nvGrpSpPr>
        <p:grpSpPr>
          <a:xfrm rot="-5400000">
            <a:off x="-348140" y="4481699"/>
            <a:ext cx="1896914" cy="514103"/>
            <a:chOff x="0" y="0"/>
            <a:chExt cx="499599" cy="135402"/>
          </a:xfrm>
        </p:grpSpPr>
        <p:sp>
          <p:nvSpPr>
            <p:cNvPr id="5" name="Freeform 5"/>
            <p:cNvSpPr/>
            <p:nvPr/>
          </p:nvSpPr>
          <p:spPr>
            <a:xfrm>
              <a:off x="0" y="0"/>
              <a:ext cx="499599" cy="135402"/>
            </a:xfrm>
            <a:custGeom>
              <a:avLst/>
              <a:gdLst/>
              <a:ahLst/>
              <a:cxnLst/>
              <a:rect l="l" t="t" r="r" b="b"/>
              <a:pathLst>
                <a:path w="499599" h="135402">
                  <a:moveTo>
                    <a:pt x="0" y="0"/>
                  </a:moveTo>
                  <a:lnTo>
                    <a:pt x="499599" y="0"/>
                  </a:lnTo>
                  <a:lnTo>
                    <a:pt x="499599" y="135402"/>
                  </a:lnTo>
                  <a:lnTo>
                    <a:pt x="0" y="135402"/>
                  </a:lnTo>
                  <a:close/>
                </a:path>
              </a:pathLst>
            </a:custGeom>
            <a:solidFill>
              <a:srgbClr val="065222"/>
            </a:solidFill>
          </p:spPr>
          <p:txBody>
            <a:bodyPr/>
            <a:lstStyle/>
            <a:p>
              <a:endParaRPr lang="en-US"/>
            </a:p>
          </p:txBody>
        </p:sp>
        <p:sp>
          <p:nvSpPr>
            <p:cNvPr id="6" name="TextBox 6"/>
            <p:cNvSpPr txBox="1"/>
            <p:nvPr/>
          </p:nvSpPr>
          <p:spPr>
            <a:xfrm>
              <a:off x="0" y="-76200"/>
              <a:ext cx="499599" cy="211602"/>
            </a:xfrm>
            <a:prstGeom prst="rect">
              <a:avLst/>
            </a:prstGeom>
          </p:spPr>
          <p:txBody>
            <a:bodyPr lIns="50800" tIns="50800" rIns="50800" bIns="50800" rtlCol="0" anchor="ctr"/>
            <a:lstStyle/>
            <a:p>
              <a:pPr algn="ctr">
                <a:lnSpc>
                  <a:spcPts val="2800"/>
                </a:lnSpc>
              </a:pPr>
              <a:endParaRPr/>
            </a:p>
          </p:txBody>
        </p:sp>
      </p:grpSp>
      <p:sp>
        <p:nvSpPr>
          <p:cNvPr id="7" name="TextBox 7"/>
          <p:cNvSpPr txBox="1"/>
          <p:nvPr/>
        </p:nvSpPr>
        <p:spPr>
          <a:xfrm>
            <a:off x="474706" y="628119"/>
            <a:ext cx="4688054" cy="1308050"/>
          </a:xfrm>
          <a:prstGeom prst="rect">
            <a:avLst/>
          </a:prstGeom>
        </p:spPr>
        <p:txBody>
          <a:bodyPr lIns="0" tIns="0" rIns="0" bIns="0" rtlCol="0" anchor="t">
            <a:spAutoFit/>
          </a:bodyPr>
          <a:lstStyle/>
          <a:p>
            <a:pPr>
              <a:lnSpc>
                <a:spcPts val="5085"/>
              </a:lnSpc>
            </a:pPr>
            <a:r>
              <a:rPr lang="en-US" sz="4500" dirty="0">
                <a:solidFill>
                  <a:schemeClr val="accent3">
                    <a:lumMod val="50000"/>
                  </a:schemeClr>
                </a:solidFill>
                <a:latin typeface="Telegraf Bold"/>
              </a:rPr>
              <a:t>Comparing both the Models</a:t>
            </a:r>
          </a:p>
        </p:txBody>
      </p:sp>
      <p:sp>
        <p:nvSpPr>
          <p:cNvPr id="8" name="TextBox 8"/>
          <p:cNvSpPr txBox="1"/>
          <p:nvPr/>
        </p:nvSpPr>
        <p:spPr>
          <a:xfrm>
            <a:off x="1119248" y="3790293"/>
            <a:ext cx="4510269" cy="1720151"/>
          </a:xfrm>
          <a:prstGeom prst="rect">
            <a:avLst/>
          </a:prstGeom>
        </p:spPr>
        <p:txBody>
          <a:bodyPr wrap="square" lIns="0" tIns="0" rIns="0" bIns="0" rtlCol="0" anchor="t">
            <a:spAutoFit/>
          </a:bodyPr>
          <a:lstStyle/>
          <a:p>
            <a:pPr algn="l">
              <a:lnSpc>
                <a:spcPts val="2736"/>
              </a:lnSpc>
            </a:pPr>
            <a:r>
              <a:rPr lang="en-US" sz="2000" u="none" strike="noStrike" dirty="0">
                <a:solidFill>
                  <a:srgbClr val="000000"/>
                </a:solidFill>
                <a:latin typeface="Avenir" panose="02000503020000020003" pitchFamily="2" charset="0"/>
              </a:rPr>
              <a:t>After comparing the </a:t>
            </a:r>
            <a:r>
              <a:rPr lang="en-US" sz="2000" dirty="0">
                <a:latin typeface="Avenir" panose="02000503020000020003" pitchFamily="2" charset="0"/>
              </a:rPr>
              <a:t>silhouette scores of both the models, we came to know that our Hierarchical model was comparatively better at predicting the road accidents than K-Means. </a:t>
            </a:r>
          </a:p>
        </p:txBody>
      </p:sp>
      <p:grpSp>
        <p:nvGrpSpPr>
          <p:cNvPr id="9" name="Group 9"/>
          <p:cNvGrpSpPr/>
          <p:nvPr/>
        </p:nvGrpSpPr>
        <p:grpSpPr>
          <a:xfrm>
            <a:off x="12040936" y="628119"/>
            <a:ext cx="441900" cy="538395"/>
            <a:chOff x="0" y="0"/>
            <a:chExt cx="128436" cy="156482"/>
          </a:xfrm>
        </p:grpSpPr>
        <p:sp>
          <p:nvSpPr>
            <p:cNvPr id="10" name="Freeform 10"/>
            <p:cNvSpPr/>
            <p:nvPr/>
          </p:nvSpPr>
          <p:spPr>
            <a:xfrm>
              <a:off x="0" y="0"/>
              <a:ext cx="128436" cy="156482"/>
            </a:xfrm>
            <a:custGeom>
              <a:avLst/>
              <a:gdLst/>
              <a:ahLst/>
              <a:cxnLst/>
              <a:rect l="l" t="t" r="r" b="b"/>
              <a:pathLst>
                <a:path w="128436" h="156482">
                  <a:moveTo>
                    <a:pt x="0" y="0"/>
                  </a:moveTo>
                  <a:lnTo>
                    <a:pt x="128436" y="0"/>
                  </a:lnTo>
                  <a:lnTo>
                    <a:pt x="128436" y="156482"/>
                  </a:lnTo>
                  <a:lnTo>
                    <a:pt x="0" y="156482"/>
                  </a:lnTo>
                  <a:close/>
                </a:path>
              </a:pathLst>
            </a:custGeom>
            <a:solidFill>
              <a:srgbClr val="000000"/>
            </a:solidFill>
          </p:spPr>
          <p:txBody>
            <a:bodyPr/>
            <a:lstStyle/>
            <a:p>
              <a:endParaRPr lang="en-US"/>
            </a:p>
          </p:txBody>
        </p:sp>
        <p:sp>
          <p:nvSpPr>
            <p:cNvPr id="11" name="TextBox 11"/>
            <p:cNvSpPr txBox="1"/>
            <p:nvPr/>
          </p:nvSpPr>
          <p:spPr>
            <a:xfrm>
              <a:off x="0" y="-76200"/>
              <a:ext cx="128436" cy="232682"/>
            </a:xfrm>
            <a:prstGeom prst="rect">
              <a:avLst/>
            </a:prstGeom>
          </p:spPr>
          <p:txBody>
            <a:bodyPr lIns="50800" tIns="50800" rIns="50800" bIns="50800" rtlCol="0" anchor="ctr"/>
            <a:lstStyle/>
            <a:p>
              <a:pPr algn="ctr">
                <a:lnSpc>
                  <a:spcPts val="2800"/>
                </a:lnSpc>
              </a:pPr>
              <a:endParaRPr/>
            </a:p>
          </p:txBody>
        </p:sp>
      </p:grpSp>
      <p:sp>
        <p:nvSpPr>
          <p:cNvPr id="12" name="TextBox 12"/>
          <p:cNvSpPr txBox="1"/>
          <p:nvPr/>
        </p:nvSpPr>
        <p:spPr>
          <a:xfrm>
            <a:off x="13005832" y="717779"/>
            <a:ext cx="3241715" cy="359073"/>
          </a:xfrm>
          <a:prstGeom prst="rect">
            <a:avLst/>
          </a:prstGeom>
        </p:spPr>
        <p:txBody>
          <a:bodyPr lIns="0" tIns="0" rIns="0" bIns="0" rtlCol="0" anchor="t">
            <a:spAutoFit/>
          </a:bodyPr>
          <a:lstStyle/>
          <a:p>
            <a:pPr marL="0" lvl="0" indent="0" algn="l">
              <a:lnSpc>
                <a:spcPts val="2816"/>
              </a:lnSpc>
              <a:spcBef>
                <a:spcPct val="0"/>
              </a:spcBef>
            </a:pPr>
            <a:r>
              <a:rPr lang="en-US" sz="2492" dirty="0">
                <a:solidFill>
                  <a:schemeClr val="accent3">
                    <a:lumMod val="50000"/>
                  </a:schemeClr>
                </a:solidFill>
                <a:latin typeface="Telegraf Bold"/>
              </a:rPr>
              <a:t>K-Means</a:t>
            </a:r>
          </a:p>
        </p:txBody>
      </p:sp>
      <p:sp>
        <p:nvSpPr>
          <p:cNvPr id="13" name="TextBox 13"/>
          <p:cNvSpPr txBox="1"/>
          <p:nvPr/>
        </p:nvSpPr>
        <p:spPr>
          <a:xfrm>
            <a:off x="12658484" y="1338846"/>
            <a:ext cx="5029199" cy="3399905"/>
          </a:xfrm>
          <a:prstGeom prst="rect">
            <a:avLst/>
          </a:prstGeom>
        </p:spPr>
        <p:txBody>
          <a:bodyPr wrap="square" lIns="0" tIns="0" rIns="0" bIns="0" rtlCol="0" anchor="t">
            <a:spAutoFit/>
          </a:bodyPr>
          <a:lstStyle/>
          <a:p>
            <a:pPr marL="285750" indent="-285750" algn="l">
              <a:buFont typeface="Arial" panose="020B0604020202020204" pitchFamily="34" charset="0"/>
              <a:buChar char="•"/>
            </a:pPr>
            <a:r>
              <a:rPr lang="en-US" sz="2000" u="none" strike="noStrike" dirty="0">
                <a:latin typeface="Avenir" panose="02000503020000020003" pitchFamily="2" charset="0"/>
              </a:rPr>
              <a:t>After analyzing the elbow curve, we got to know that k=4 will be best clusters for our analysis. So, we used k=4  in our model. </a:t>
            </a:r>
          </a:p>
          <a:p>
            <a:pPr marL="285750" indent="-285750" algn="l">
              <a:buFont typeface="Arial" panose="020B0604020202020204" pitchFamily="34" charset="0"/>
              <a:buChar char="•"/>
            </a:pPr>
            <a:r>
              <a:rPr lang="en-US" sz="2000" dirty="0">
                <a:latin typeface="Avenir" panose="02000503020000020003" pitchFamily="2" charset="0"/>
              </a:rPr>
              <a:t>After running the algorithm, the silhouette score came out to be 0.102632. </a:t>
            </a:r>
          </a:p>
          <a:p>
            <a:pPr marL="285750" indent="-285750" algn="l">
              <a:buFont typeface="Arial" panose="020B0604020202020204" pitchFamily="34" charset="0"/>
              <a:buChar char="•"/>
            </a:pPr>
            <a:r>
              <a:rPr lang="en-US" sz="2000" dirty="0">
                <a:latin typeface="Avenir" panose="02000503020000020003" pitchFamily="2" charset="0"/>
              </a:rPr>
              <a:t>Which shows that the accuracy of our model in predicting the road accidents is only 10.26%.</a:t>
            </a:r>
          </a:p>
          <a:p>
            <a:pPr algn="l">
              <a:lnSpc>
                <a:spcPts val="2777"/>
              </a:lnSpc>
            </a:pPr>
            <a:r>
              <a:rPr lang="en-US" sz="1400" u="none" strike="noStrike" dirty="0">
                <a:latin typeface="Avenir" panose="02000503020000020003" pitchFamily="2" charset="0"/>
              </a:rPr>
              <a:t>. </a:t>
            </a:r>
          </a:p>
        </p:txBody>
      </p:sp>
      <p:grpSp>
        <p:nvGrpSpPr>
          <p:cNvPr id="14" name="Group 14"/>
          <p:cNvGrpSpPr/>
          <p:nvPr/>
        </p:nvGrpSpPr>
        <p:grpSpPr>
          <a:xfrm>
            <a:off x="12072722" y="4874302"/>
            <a:ext cx="441900" cy="538395"/>
            <a:chOff x="0" y="0"/>
            <a:chExt cx="128436" cy="156482"/>
          </a:xfrm>
        </p:grpSpPr>
        <p:sp>
          <p:nvSpPr>
            <p:cNvPr id="15" name="Freeform 15"/>
            <p:cNvSpPr/>
            <p:nvPr/>
          </p:nvSpPr>
          <p:spPr>
            <a:xfrm>
              <a:off x="0" y="0"/>
              <a:ext cx="128436" cy="156482"/>
            </a:xfrm>
            <a:custGeom>
              <a:avLst/>
              <a:gdLst/>
              <a:ahLst/>
              <a:cxnLst/>
              <a:rect l="l" t="t" r="r" b="b"/>
              <a:pathLst>
                <a:path w="128436" h="156482">
                  <a:moveTo>
                    <a:pt x="0" y="0"/>
                  </a:moveTo>
                  <a:lnTo>
                    <a:pt x="128436" y="0"/>
                  </a:lnTo>
                  <a:lnTo>
                    <a:pt x="128436" y="156482"/>
                  </a:lnTo>
                  <a:lnTo>
                    <a:pt x="0" y="156482"/>
                  </a:lnTo>
                  <a:close/>
                </a:path>
              </a:pathLst>
            </a:custGeom>
            <a:solidFill>
              <a:srgbClr val="000000"/>
            </a:solidFill>
          </p:spPr>
          <p:txBody>
            <a:bodyPr/>
            <a:lstStyle/>
            <a:p>
              <a:endParaRPr lang="en-US"/>
            </a:p>
          </p:txBody>
        </p:sp>
        <p:sp>
          <p:nvSpPr>
            <p:cNvPr id="16" name="TextBox 16"/>
            <p:cNvSpPr txBox="1"/>
            <p:nvPr/>
          </p:nvSpPr>
          <p:spPr>
            <a:xfrm>
              <a:off x="0" y="-76200"/>
              <a:ext cx="128436" cy="232682"/>
            </a:xfrm>
            <a:prstGeom prst="rect">
              <a:avLst/>
            </a:prstGeom>
          </p:spPr>
          <p:txBody>
            <a:bodyPr lIns="50800" tIns="50800" rIns="50800" bIns="50800" rtlCol="0" anchor="ctr"/>
            <a:lstStyle/>
            <a:p>
              <a:pPr algn="ctr">
                <a:lnSpc>
                  <a:spcPts val="2800"/>
                </a:lnSpc>
              </a:pPr>
              <a:endParaRPr/>
            </a:p>
          </p:txBody>
        </p:sp>
      </p:grpSp>
      <p:sp>
        <p:nvSpPr>
          <p:cNvPr id="17" name="TextBox 17"/>
          <p:cNvSpPr txBox="1"/>
          <p:nvPr/>
        </p:nvSpPr>
        <p:spPr>
          <a:xfrm>
            <a:off x="13005832" y="4817326"/>
            <a:ext cx="3241715" cy="718145"/>
          </a:xfrm>
          <a:prstGeom prst="rect">
            <a:avLst/>
          </a:prstGeom>
        </p:spPr>
        <p:txBody>
          <a:bodyPr lIns="0" tIns="0" rIns="0" bIns="0" rtlCol="0" anchor="t">
            <a:spAutoFit/>
          </a:bodyPr>
          <a:lstStyle/>
          <a:p>
            <a:pPr marL="0" lvl="0" indent="0" algn="l">
              <a:lnSpc>
                <a:spcPts val="2816"/>
              </a:lnSpc>
              <a:spcBef>
                <a:spcPct val="0"/>
              </a:spcBef>
            </a:pPr>
            <a:r>
              <a:rPr lang="en-US" sz="2492" dirty="0">
                <a:solidFill>
                  <a:schemeClr val="accent3">
                    <a:lumMod val="50000"/>
                  </a:schemeClr>
                </a:solidFill>
                <a:latin typeface="Telegraf Bold"/>
              </a:rPr>
              <a:t>Hierarchical Clustering</a:t>
            </a:r>
          </a:p>
        </p:txBody>
      </p:sp>
      <p:sp>
        <p:nvSpPr>
          <p:cNvPr id="18" name="TextBox 18"/>
          <p:cNvSpPr txBox="1"/>
          <p:nvPr/>
        </p:nvSpPr>
        <p:spPr>
          <a:xfrm>
            <a:off x="12658483" y="6056474"/>
            <a:ext cx="4867517" cy="3408947"/>
          </a:xfrm>
          <a:prstGeom prst="rect">
            <a:avLst/>
          </a:prstGeom>
        </p:spPr>
        <p:txBody>
          <a:bodyPr wrap="square" lIns="0" tIns="0" rIns="0" bIns="0" rtlCol="0" anchor="t">
            <a:spAutoFit/>
          </a:bodyPr>
          <a:lstStyle/>
          <a:p>
            <a:pPr marL="285750" indent="-285750">
              <a:buFont typeface="Arial" panose="020B0604020202020204" pitchFamily="34" charset="0"/>
              <a:buChar char="•"/>
            </a:pPr>
            <a:r>
              <a:rPr lang="en-US" sz="2000" dirty="0">
                <a:solidFill>
                  <a:srgbClr val="000000"/>
                </a:solidFill>
                <a:latin typeface="Avenir" panose="02000503020000020003" pitchFamily="2" charset="0"/>
              </a:rPr>
              <a:t>We plotted a dendrogram and found that only 2 clusters made sense. That’s why, went ahead with 2 clusters for the model.</a:t>
            </a:r>
          </a:p>
          <a:p>
            <a:pPr marL="285750" indent="-285750">
              <a:buFont typeface="Arial" panose="020B0604020202020204" pitchFamily="34" charset="0"/>
              <a:buChar char="•"/>
            </a:pPr>
            <a:r>
              <a:rPr lang="en-US" sz="2000" dirty="0">
                <a:solidFill>
                  <a:srgbClr val="000000"/>
                </a:solidFill>
                <a:latin typeface="Avenir" panose="02000503020000020003" pitchFamily="2" charset="0"/>
              </a:rPr>
              <a:t>After running the algorithm, the silhouette score came out to be 0.122664</a:t>
            </a:r>
          </a:p>
          <a:p>
            <a:pPr marL="285750" indent="-285750">
              <a:buFont typeface="Arial" panose="020B0604020202020204" pitchFamily="34" charset="0"/>
              <a:buChar char="•"/>
            </a:pPr>
            <a:r>
              <a:rPr lang="en-US" sz="2000" dirty="0">
                <a:solidFill>
                  <a:srgbClr val="000000"/>
                </a:solidFill>
                <a:latin typeface="Avenir" panose="02000503020000020003" pitchFamily="2" charset="0"/>
              </a:rPr>
              <a:t>Which shows that the accuracy of our model is only 12%. Model is only able to predict 12% of the accidents. </a:t>
            </a:r>
          </a:p>
          <a:p>
            <a:pPr algn="l">
              <a:lnSpc>
                <a:spcPts val="2777"/>
              </a:lnSpc>
            </a:pPr>
            <a:r>
              <a:rPr lang="en-US" sz="1827" u="none" strike="noStrike" dirty="0">
                <a:solidFill>
                  <a:srgbClr val="000000"/>
                </a:solidFill>
                <a:latin typeface="Telegraf"/>
              </a:rPr>
              <a:t>. </a:t>
            </a:r>
          </a:p>
        </p:txBody>
      </p:sp>
      <p:pic>
        <p:nvPicPr>
          <p:cNvPr id="19" name="Picture 18" descr="A graph showing a city that has been divided into several layers&#10;&#10;Description automatically generated with medium confidence">
            <a:extLst>
              <a:ext uri="{FF2B5EF4-FFF2-40B4-BE49-F238E27FC236}">
                <a16:creationId xmlns:a16="http://schemas.microsoft.com/office/drawing/2014/main" id="{5D3E7271-45D7-656D-5EBC-FD0DAD1FEE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05400" y="5535471"/>
            <a:ext cx="6839619" cy="3835400"/>
          </a:xfrm>
          <a:prstGeom prst="rect">
            <a:avLst/>
          </a:prstGeom>
        </p:spPr>
      </p:pic>
      <p:pic>
        <p:nvPicPr>
          <p:cNvPr id="21" name="Picture 20" descr="A graph with a line graph&#10;&#10;Description automatically generated">
            <a:extLst>
              <a:ext uri="{FF2B5EF4-FFF2-40B4-BE49-F238E27FC236}">
                <a16:creationId xmlns:a16="http://schemas.microsoft.com/office/drawing/2014/main" id="{F986C5D8-2A7C-6BF5-C07F-4FAEEED2F50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74498" y="698729"/>
            <a:ext cx="5854700" cy="368300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1549</TotalTime>
  <Words>1502</Words>
  <Application>Microsoft Macintosh PowerPoint</Application>
  <PresentationFormat>Custom</PresentationFormat>
  <Paragraphs>135</Paragraphs>
  <Slides>12</Slides>
  <Notes>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12</vt:i4>
      </vt:variant>
    </vt:vector>
  </HeadingPairs>
  <TitlesOfParts>
    <vt:vector size="20" baseType="lpstr">
      <vt:lpstr>Calibri</vt:lpstr>
      <vt:lpstr>Telegraf Bold</vt:lpstr>
      <vt:lpstr>Arial</vt:lpstr>
      <vt:lpstr>Symbol</vt:lpstr>
      <vt:lpstr>Telegraf Extra-Light</vt:lpstr>
      <vt:lpstr>Telegraf</vt:lpstr>
      <vt:lpstr>Avenir</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Green Modern Futuristic Artificial Intelligence Presentation</dc:title>
  <cp:lastModifiedBy>Ravuri, Rohith</cp:lastModifiedBy>
  <cp:revision>58</cp:revision>
  <dcterms:created xsi:type="dcterms:W3CDTF">2006-08-16T00:00:00Z</dcterms:created>
  <dcterms:modified xsi:type="dcterms:W3CDTF">2024-08-29T13:45:17Z</dcterms:modified>
  <dc:identifier>DAGDWWHI-HU</dc:identifier>
</cp:coreProperties>
</file>